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9144000" cy="5143500" type="screen16x9"/>
  <p:notesSz cx="6858000" cy="9144000"/>
  <p:embeddedFontLst>
    <p:embeddedFont>
      <p:font typeface="Fira Sans Condensed" panose="020B0503050000020004" pitchFamily="34" charset="0"/>
      <p:regular r:id="rId47"/>
      <p:bold r:id="rId48"/>
      <p:italic r:id="rId49"/>
      <p:boldItalic r:id="rId50"/>
    </p:embeddedFont>
    <p:embeddedFont>
      <p:font typeface="Helvetica Neue" panose="020B0604020202020204" charset="0"/>
      <p:regular r:id="rId51"/>
      <p:bold r:id="rId52"/>
      <p:italic r:id="rId53"/>
      <p:boldItalic r:id="rId54"/>
    </p:embeddedFont>
    <p:embeddedFont>
      <p:font typeface="Verdana" panose="020B060403050404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B0A0DC-E369-44B2-851C-B76BF1D5718A}">
  <a:tblStyle styleId="{F2B0A0DC-E369-44B2-851C-B76BF1D571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90" autoAdjust="0"/>
    <p:restoredTop sz="83523" autoAdjust="0"/>
  </p:normalViewPr>
  <p:slideViewPr>
    <p:cSldViewPr snapToGrid="0">
      <p:cViewPr varScale="1">
        <p:scale>
          <a:sx n="79" d="100"/>
          <a:sy n="79" d="100"/>
        </p:scale>
        <p:origin x="96"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vice.com/en/article/4ag9wb/vital-coronavirus-information-is-failing-the-blind-and-visually-impaired"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anada.ca/en/treasury-board-secretariat/topics/government-communications/making-communications-accessibl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i.org/10.1038/srep41155"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fossheim.io/writing/posts/accessible-dataviz-design/" TargetMode="External"/><Relationship Id="rId4" Type="http://schemas.openxmlformats.org/officeDocument/2006/relationships/hyperlink" Target="https://a11y.canada.ca/docs/posters/AutismSpect-en.pd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ran.r-project.org/web/packages/viridis/vignettes/intro-to-viridi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ran.r-project.org/web/packages/viridis/vignettes/intro-to-viridi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an.r-project.org/web/packages/viridis/vignettes/intro-to-viridi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fossheim.io/writing/posts/accessible-dataviz-desig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ebaim.org/techniques/font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i.org/10.1145/2513383.2513447"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ebaim.org/techniques/font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ebaim.org/techniques/fon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i.org/10.1109/TVCG.2021.311477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odio.com/creative-routin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igital.canada.ca/a11y/tools-and-resourc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pose.open.ubc.ca/open-access/pathways-to-open/open-access-basic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dio.com/creative-routin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odio.com/creative-routine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fossheim.io/writing/posts/accessible-dataviz-design/" TargetMode="External"/><Relationship Id="rId4" Type="http://schemas.openxmlformats.org/officeDocument/2006/relationships/hyperlink" Target="https://fossheim.i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odio.com/creative-routine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fossheim.io/writing/posts/accessible-dataviz-desig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b06d21e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b06d21e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ccda621d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ccda621d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 </a:t>
            </a:r>
            <a:endParaRPr dirty="0"/>
          </a:p>
          <a:p>
            <a:pPr marL="457200" lvl="0" indent="-298450" algn="l" rtl="0">
              <a:spcBef>
                <a:spcPts val="0"/>
              </a:spcBef>
              <a:spcAft>
                <a:spcPts val="0"/>
              </a:spcAft>
              <a:buSzPts val="1100"/>
              <a:buChar char="-"/>
            </a:pPr>
            <a:r>
              <a:rPr lang="en" dirty="0"/>
              <a:t>Variations of plots similar to the image shown here - showing the need to ‘flatten the curve’ of COVID-19 transmission with control measures to avoid overwhelming healthcare systems - have become incredibly common since March of 2020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Lundgard, A., &amp; Satyanarayan, A. (2022). Accessible Visualization via Natural Language Descriptions: A Four-Level Model of Semantic Content. </a:t>
            </a:r>
            <a:r>
              <a:rPr lang="en" u="sng" dirty="0">
                <a:solidFill>
                  <a:schemeClr val="hlink"/>
                </a:solidFill>
                <a:hlinkClick r:id="rId3"/>
              </a:rPr>
              <a:t>https://doi.org/10.1109/TVCG.2021.3114770</a:t>
            </a:r>
            <a:r>
              <a:rPr lang="en" dirty="0"/>
              <a:t> </a:t>
            </a:r>
            <a:endParaRPr dirty="0"/>
          </a:p>
          <a:p>
            <a:pPr marL="457200" lvl="0" indent="-298450" algn="l" rtl="0">
              <a:spcBef>
                <a:spcPts val="0"/>
              </a:spcBef>
              <a:spcAft>
                <a:spcPts val="0"/>
              </a:spcAft>
              <a:buSzPts val="1100"/>
              <a:buChar char="-"/>
            </a:pP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ccda621d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ccda621d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 </a:t>
            </a:r>
            <a:endParaRPr dirty="0"/>
          </a:p>
          <a:p>
            <a:pPr marL="457200" lvl="0" indent="-298450" algn="l" rtl="0">
              <a:spcBef>
                <a:spcPts val="0"/>
              </a:spcBef>
              <a:spcAft>
                <a:spcPts val="0"/>
              </a:spcAft>
              <a:buSzPts val="1100"/>
              <a:buChar char="-"/>
            </a:pPr>
            <a:r>
              <a:rPr lang="en" dirty="0"/>
              <a:t>Note again that this visualization meets most of our standards for substantively/perceptually/aesthetically ‘good’ data visualization</a:t>
            </a:r>
            <a:endParaRPr dirty="0"/>
          </a:p>
          <a:p>
            <a:pPr marL="457200" lvl="0" indent="-298450" algn="l" rtl="0">
              <a:spcBef>
                <a:spcPts val="0"/>
              </a:spcBef>
              <a:spcAft>
                <a:spcPts val="0"/>
              </a:spcAft>
              <a:buSzPts val="1100"/>
              <a:buChar char="-"/>
            </a:pPr>
            <a:r>
              <a:rPr lang="en" dirty="0"/>
              <a:t>Some accessibility concerns with this image: lots of text-as-image (gets blurry if you zoom, might not be processed by a screen reader); no alt text/caption for screen readers, small font size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Lundgard, A., &amp; Satyanarayan, A. (2022). Accessible Visualization via Natural Language Descriptions: A Four-Level Model of Semantic Content. https://doi.org/10.1109/TVCG.2021.3114770</a:t>
            </a:r>
            <a:endParaRPr dirty="0"/>
          </a:p>
          <a:p>
            <a:pPr marL="457200" lvl="0" indent="-298450" algn="l" rtl="0">
              <a:spcBef>
                <a:spcPts val="0"/>
              </a:spcBef>
              <a:spcAft>
                <a:spcPts val="0"/>
              </a:spcAft>
              <a:buSzPts val="1100"/>
              <a:buChar char="-"/>
            </a:pP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ccda621d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ccda621d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Lundgard, A., &amp; Satyanarayan, A. (2022). Accessible Visualization via Natural Language Descriptions: A Four-Level Model of Semantic Content. </a:t>
            </a:r>
            <a:r>
              <a:rPr lang="en" u="sng">
                <a:solidFill>
                  <a:schemeClr val="hlink"/>
                </a:solidFill>
                <a:hlinkClick r:id="rId3"/>
              </a:rPr>
              <a:t>https://doi.org/10.1109/TVCG.2021.3114770</a:t>
            </a:r>
            <a:r>
              <a:rPr lang="en"/>
              <a:t> </a:t>
            </a:r>
            <a:endParaRPr/>
          </a:p>
          <a:p>
            <a:pPr marL="457200" lvl="0" indent="-298450" algn="l" rtl="0">
              <a:spcBef>
                <a:spcPts val="0"/>
              </a:spcBef>
              <a:spcAft>
                <a:spcPts val="0"/>
              </a:spcAft>
              <a:buSzPts val="1100"/>
              <a:buChar char="-"/>
            </a:pPr>
            <a:r>
              <a:rPr lang="en"/>
              <a:t>Ehrenkranz, M. (2020, April 9). Vital Coronavirus Information Is Failing the Blind and Visually Impaired. Vice. </a:t>
            </a:r>
            <a:r>
              <a:rPr lang="en" u="sng">
                <a:solidFill>
                  <a:schemeClr val="hlink"/>
                </a:solidFill>
                <a:hlinkClick r:id="rId4"/>
              </a:rPr>
              <a:t>https://www.vice.com/en/article/4ag9wb/vital-coronavirus-information-is-failing-the-blind-and-visually-impaired</a:t>
            </a:r>
            <a:r>
              <a:rPr lang="en"/>
              <a:t> </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ccda621d6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ccda621d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ccda621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ccda621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 </a:t>
            </a:r>
            <a:endParaRPr/>
          </a:p>
          <a:p>
            <a:pPr marL="457200" lvl="0" indent="-298450" algn="l" rtl="0">
              <a:spcBef>
                <a:spcPts val="0"/>
              </a:spcBef>
              <a:spcAft>
                <a:spcPts val="0"/>
              </a:spcAft>
              <a:buSzPts val="1100"/>
              <a:buChar char="-"/>
            </a:pPr>
            <a:r>
              <a:rPr lang="en"/>
              <a:t>Treasury Board of Canada. (2020, October 23). Making communications accessible in the Government of Canada. Government of Canada. </a:t>
            </a:r>
            <a:r>
              <a:rPr lang="en" u="sng">
                <a:solidFill>
                  <a:schemeClr val="hlink"/>
                </a:solidFill>
                <a:hlinkClick r:id="rId3"/>
              </a:rPr>
              <a:t>https://www.canada.ca/en/treasury-board-secretariat/topics/government-communications/making-communications-accessible.html</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ccda621d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ccda621d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0ccda621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0ccda621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bb06d21e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bb06d21e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ccda621d6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ccda621d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ccda621d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ccda621d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 </a:t>
            </a:r>
            <a:endParaRPr/>
          </a:p>
          <a:p>
            <a:pPr marL="457200" lvl="0" indent="-298450" algn="l" rtl="0">
              <a:spcBef>
                <a:spcPts val="0"/>
              </a:spcBef>
              <a:spcAft>
                <a:spcPts val="0"/>
              </a:spcAft>
              <a:buSzPts val="1100"/>
              <a:buChar char="-"/>
            </a:pPr>
            <a:r>
              <a:rPr lang="en"/>
              <a:t>Ward, J., Hoadley, C., Hughes, J. E. A., Smith, P., Allison, C., Baron-Cohen, S., &amp; Simner, J. (2017). Atypical sensory sensitivity as a shared feature between synaesthesia and autism. Scientific Reports, 7(1), 41155. </a:t>
            </a:r>
            <a:r>
              <a:rPr lang="en" u="sng">
                <a:solidFill>
                  <a:schemeClr val="hlink"/>
                </a:solidFill>
                <a:hlinkClick r:id="rId3"/>
              </a:rPr>
              <a:t>https://doi.org/10.1038/srep41155</a:t>
            </a:r>
            <a:r>
              <a:rPr lang="en"/>
              <a:t> </a:t>
            </a:r>
            <a:endParaRPr/>
          </a:p>
          <a:p>
            <a:pPr marL="457200" lvl="0" indent="-298450" algn="l" rtl="0">
              <a:spcBef>
                <a:spcPts val="0"/>
              </a:spcBef>
              <a:spcAft>
                <a:spcPts val="0"/>
              </a:spcAft>
              <a:buSzPts val="1100"/>
              <a:buChar char="-"/>
            </a:pPr>
            <a:r>
              <a:rPr lang="en" u="sng">
                <a:solidFill>
                  <a:schemeClr val="hlink"/>
                </a:solidFill>
                <a:hlinkClick r:id="rId4"/>
              </a:rPr>
              <a:t>https://a11y.canada.ca/docs/posters/AutismSpect-en.pdf</a:t>
            </a:r>
            <a:r>
              <a:rPr lang="en"/>
              <a:t> </a:t>
            </a:r>
            <a:endParaRPr/>
          </a:p>
          <a:p>
            <a:pPr marL="457200" lvl="0" indent="-298450" algn="l" rtl="0">
              <a:spcBef>
                <a:spcPts val="0"/>
              </a:spcBef>
              <a:spcAft>
                <a:spcPts val="0"/>
              </a:spcAft>
              <a:buSzPts val="1100"/>
              <a:buChar char="-"/>
            </a:pPr>
            <a:r>
              <a:rPr lang="en"/>
              <a:t>Fossheim, S. L. (2020, January). An intro to designing accessible data visualizations. Sarah L. Fossheim. </a:t>
            </a:r>
            <a:r>
              <a:rPr lang="en" u="sng">
                <a:solidFill>
                  <a:schemeClr val="hlink"/>
                </a:solidFill>
                <a:hlinkClick r:id="rId5"/>
              </a:rPr>
              <a:t>https://fossheim.io/writing/posts/accessible-dataviz-design/</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bb06d21e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bb06d21e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SzPts val="1100"/>
              <a:buChar char="-"/>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ccda621d6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ccda621d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ccda621d6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ccda621d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This image shows the default test and output from the online webAIM contrast checker tool</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0ccda621d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0ccda621d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REFERENCES: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Rudis, B., Ross, N., &amp; Garnier, S. (2021). Viridis color maps [R]. </a:t>
            </a:r>
            <a:r>
              <a:rPr lang="en" u="sng">
                <a:solidFill>
                  <a:schemeClr val="hlink"/>
                </a:solidFill>
                <a:hlinkClick r:id="rId3"/>
              </a:rPr>
              <a:t>https://cran.r-project.org/web/packages/viridis/vignettes/intro-to-viridis.html</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ccda621d6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ccda621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REFERENCES: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Rudis, B., Ross, N., &amp; Garnier, S. (2021). Viridis color maps [R]. </a:t>
            </a:r>
            <a:r>
              <a:rPr lang="en" u="sng">
                <a:solidFill>
                  <a:schemeClr val="hlink"/>
                </a:solidFill>
                <a:hlinkClick r:id="rId3"/>
              </a:rPr>
              <a:t>https://cran.r-project.org/web/packages/viridis/vignettes/intro-to-viridis.html</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ccda621d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ccda621d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Viridis colour palettes show greater contrast and thus make data easier to perceive by people with varying forms of colourblindness, or when printed without colour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Rudis, B., Ross, N., &amp; Garnier, S. (2021). Viridis color maps [R]. </a:t>
            </a:r>
            <a:r>
              <a:rPr lang="en" u="sng">
                <a:solidFill>
                  <a:schemeClr val="hlink"/>
                </a:solidFill>
                <a:hlinkClick r:id="rId3"/>
              </a:rPr>
              <a:t>https://cran.r-project.org/web/packages/viridis/vignettes/intro-to-viridis.html</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bb06d21ec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bb06d21e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bb06d21ec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bb06d21e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ccda621d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ccda621d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Fossheim, S. L. (2020, January). An intro to designing accessible data visualizations. Sarah L. Fossheim. </a:t>
            </a:r>
            <a:r>
              <a:rPr lang="en" u="sng">
                <a:solidFill>
                  <a:schemeClr val="hlink"/>
                </a:solidFill>
                <a:hlinkClick r:id="rId3"/>
              </a:rPr>
              <a:t>https://fossheim.io/writing/posts/accessible-dataviz-design/</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ccda621d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ccda621d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WebAIM. (2020). WebAIM: Typefaces and Fonts. WebAIM. </a:t>
            </a:r>
            <a:r>
              <a:rPr lang="en" u="sng">
                <a:solidFill>
                  <a:schemeClr val="hlink"/>
                </a:solidFill>
                <a:hlinkClick r:id="rId3"/>
              </a:rPr>
              <a:t>https://webaim.org/techniques/fonts/</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ccda621d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ccda621d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Rello, L., &amp; Baeza-Yates, R. (2013). Good fonts for dyslexia. Proceedings of the 15th International ACM SIGACCESS Conference on Computers and Accessibility, 1–8. </a:t>
            </a:r>
            <a:r>
              <a:rPr lang="en" u="sng">
                <a:solidFill>
                  <a:schemeClr val="hlink"/>
                </a:solidFill>
                <a:hlinkClick r:id="rId3"/>
              </a:rPr>
              <a:t>https://doi.org/10.1145/2513383.2513447</a:t>
            </a:r>
            <a:r>
              <a:rPr lang="en"/>
              <a:t> </a:t>
            </a:r>
            <a:endParaRPr/>
          </a:p>
          <a:p>
            <a:pPr marL="457200" lvl="0" indent="-298450" algn="l" rtl="0">
              <a:spcBef>
                <a:spcPts val="0"/>
              </a:spcBef>
              <a:spcAft>
                <a:spcPts val="0"/>
              </a:spcAft>
              <a:buSzPts val="1100"/>
              <a:buChar char="-"/>
            </a:pPr>
            <a:r>
              <a:rPr lang="en"/>
              <a:t>WebAIM. (2020, October 27). WebAIM: Typefaces and Fonts. WebAIM. </a:t>
            </a:r>
            <a:r>
              <a:rPr lang="en" u="sng">
                <a:solidFill>
                  <a:schemeClr val="hlink"/>
                </a:solidFill>
                <a:hlinkClick r:id="rId4"/>
              </a:rPr>
              <a:t>https://webaim.org/techniques/fonts/</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bb06d21ec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bb06d21e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ccda621d6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ccda621d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Shared Services Canada. (2021). Design principles for users with cognitive disabilities. Government of Canada. https://a11y.canada.ca/docs/posters/Cognitive-en.pdf</a:t>
            </a:r>
            <a:endParaRPr/>
          </a:p>
          <a:p>
            <a:pPr marL="457200" lvl="0" indent="-298450" algn="l" rtl="0">
              <a:spcBef>
                <a:spcPts val="0"/>
              </a:spcBef>
              <a:spcAft>
                <a:spcPts val="0"/>
              </a:spcAft>
              <a:buSzPts val="1100"/>
              <a:buChar char="-"/>
            </a:pPr>
            <a:r>
              <a:rPr lang="en"/>
              <a:t>Rello, L., &amp; Baeza-Yates, R. (2013). Good fonts for dyslexia. Proceedings of the 15th International ACM SIGACCESS Conference on Computers and Accessibility, 1–8. https://doi.org/10.1145/2513383.2513447 </a:t>
            </a:r>
            <a:endParaRPr/>
          </a:p>
          <a:p>
            <a:pPr marL="457200" lvl="0" indent="-298450" algn="l" rtl="0">
              <a:spcBef>
                <a:spcPts val="0"/>
              </a:spcBef>
              <a:spcAft>
                <a:spcPts val="0"/>
              </a:spcAft>
              <a:buSzPts val="1100"/>
              <a:buChar char="-"/>
            </a:pPr>
            <a:r>
              <a:rPr lang="en"/>
              <a:t>WebAIM. (2020). WebAIM: Typefaces and Fonts. WebAIM. </a:t>
            </a:r>
            <a:r>
              <a:rPr lang="en" u="sng">
                <a:solidFill>
                  <a:schemeClr val="hlink"/>
                </a:solidFill>
                <a:hlinkClick r:id="rId3"/>
              </a:rPr>
              <a:t>https://webaim.org/techniques/fonts/</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ccda621d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ccda621d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ccda621d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ccda621d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University of Toronto. (2021). Accessible Images and Multimedia | Information &amp; Instructional Technology. </a:t>
            </a:r>
            <a:r>
              <a:rPr lang="en" u="sng">
                <a:solidFill>
                  <a:schemeClr val="hlink"/>
                </a:solidFill>
                <a:hlinkClick r:id="rId3"/>
              </a:rPr>
              <a:t>https://www.utm.utoronto.ca/iits/documentation/drupal-user-guide/accessible-images-and-multimedia</a:t>
            </a:r>
            <a:r>
              <a:rPr lang="en"/>
              <a:t> </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ccda621d6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ccda621d6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University of Toronto. (2021). Accessible Images and Multimedia | Information &amp; Instructional Technology. </a:t>
            </a:r>
            <a:r>
              <a:rPr lang="en" u="sng">
                <a:solidFill>
                  <a:schemeClr val="hlink"/>
                </a:solidFill>
                <a:hlinkClick r:id="rId3"/>
              </a:rPr>
              <a:t>https://www.utm.utoronto.ca/iits/documentation/drupal-user-guide/accessible-images-and-multimedia</a:t>
            </a:r>
            <a:r>
              <a:rPr lang="en"/>
              <a:t> </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0ccda621d6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0ccda621d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University of Toronto. (2021). Accessible Images and Multimedia | Information &amp; Instructional Technology. </a:t>
            </a:r>
            <a:r>
              <a:rPr lang="en" u="sng">
                <a:solidFill>
                  <a:schemeClr val="hlink"/>
                </a:solidFill>
                <a:hlinkClick r:id="rId3"/>
              </a:rPr>
              <a:t>https://www.utm.utoronto.ca/iits/documentation/drupal-user-guide/accessible-images-and-multimedia</a:t>
            </a:r>
            <a:r>
              <a:rPr lang="en"/>
              <a:t> </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ccda621d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ccda621d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Lundgard, A., &amp; Satyanarayan, A. (2022). Accessible Visualization via Natural Language Descriptions: A Four-Level Model of Semantic Content. </a:t>
            </a:r>
            <a:r>
              <a:rPr lang="en" u="sng">
                <a:solidFill>
                  <a:schemeClr val="hlink"/>
                </a:solidFill>
                <a:hlinkClick r:id="rId3"/>
              </a:rPr>
              <a:t>https://doi.org/10.1109/TVCG.2021.3114770</a:t>
            </a:r>
            <a:r>
              <a:rPr lang="en">
                <a:solidFill>
                  <a:schemeClr val="dk1"/>
                </a:solidFill>
              </a:rPr>
              <a:t> </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ccda621d6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ccda621d6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Lundgard, A., &amp; Satyanarayan, A. (2022). Accessible Visualization via Natural Language Descriptions: A Four-Level Model of Semantic Content. </a:t>
            </a:r>
            <a:r>
              <a:rPr lang="en" u="sng">
                <a:solidFill>
                  <a:schemeClr val="hlink"/>
                </a:solidFill>
                <a:hlinkClick r:id="rId3"/>
              </a:rPr>
              <a:t>https://doi.org/10.1109/TVCG.2021.3114770</a:t>
            </a:r>
            <a:r>
              <a:rPr lang="en">
                <a:solidFill>
                  <a:schemeClr val="dk1"/>
                </a:solidFill>
              </a:rPr>
              <a:t> </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ccda621d6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ccda621d6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solidFill>
                  <a:schemeClr val="dk1"/>
                </a:solidFill>
              </a:rPr>
              <a:t>Lundgard, A., &amp; Satyanarayan, A. (2022). Accessible Visualization via Natural Language Descriptions: A Four-Level Model of Semantic Content. </a:t>
            </a:r>
            <a:r>
              <a:rPr lang="en" u="sng" dirty="0">
                <a:solidFill>
                  <a:schemeClr val="hlink"/>
                </a:solidFill>
                <a:hlinkClick r:id="rId3"/>
              </a:rPr>
              <a:t>https://doi.org/10.1109/TVCG.2021.3114770</a:t>
            </a:r>
            <a:r>
              <a:rPr lang="en" dirty="0">
                <a:solidFill>
                  <a:schemeClr val="dk1"/>
                </a:solidFill>
              </a:rPr>
              <a:t> </a:t>
            </a:r>
            <a:r>
              <a:rPr lang="en" dirty="0"/>
              <a:t> </a:t>
            </a:r>
            <a:endParaRPr dirty="0"/>
          </a:p>
          <a:p>
            <a:pPr marL="457200" lvl="0" indent="-298450" algn="l" rtl="0">
              <a:spcBef>
                <a:spcPts val="0"/>
              </a:spcBef>
              <a:spcAft>
                <a:spcPts val="0"/>
              </a:spcAft>
              <a:buSzPts val="1100"/>
              <a:buChar char="-"/>
            </a:pPr>
            <a:r>
              <a:rPr lang="en" dirty="0"/>
              <a:t>Currey, M. (2013). The Daily Routines of Famous Creative People—Citrix Podio. Podio.Com. https://www.podio.com/creative-routines</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ccda621d6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0ccda621d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Lundgard, A., &amp; Satyanarayan, A. (2022). Accessible Visualization via Natural Language Descriptions: A Four-Level Model of Semantic Content. </a:t>
            </a:r>
            <a:r>
              <a:rPr lang="en" u="sng">
                <a:solidFill>
                  <a:schemeClr val="hlink"/>
                </a:solidFill>
                <a:hlinkClick r:id="rId3"/>
              </a:rPr>
              <a:t>https://doi.org/10.1109/TVCG.2021.3114770</a:t>
            </a:r>
            <a:r>
              <a:rPr lang="en">
                <a:solidFill>
                  <a:schemeClr val="dk1"/>
                </a:solidFill>
              </a:rPr>
              <a:t> </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ccda621d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ccda621d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 </a:t>
            </a:r>
            <a:endParaRPr dirty="0"/>
          </a:p>
          <a:p>
            <a:pPr marL="457200" lvl="0" indent="-298450" algn="l" rtl="0">
              <a:spcBef>
                <a:spcPts val="0"/>
              </a:spcBef>
              <a:spcAft>
                <a:spcPts val="0"/>
              </a:spcAft>
              <a:buSzPts val="1100"/>
              <a:buChar char="-"/>
            </a:pPr>
            <a:r>
              <a:rPr lang="en" dirty="0"/>
              <a:t>Once we put in all of this effort, there’s one last big component to accessibility: making sure that the people we want to see our data viz can actually see it!</a:t>
            </a:r>
            <a:endParaRPr dirty="0"/>
          </a:p>
          <a:p>
            <a:pPr marL="457200" lvl="0" indent="-298450" algn="l" rtl="0">
              <a:spcBef>
                <a:spcPts val="0"/>
              </a:spcBef>
              <a:spcAft>
                <a:spcPts val="0"/>
              </a:spcAft>
              <a:buSzPts val="1100"/>
              <a:buChar char="-"/>
            </a:pPr>
            <a:r>
              <a:rPr lang="en" dirty="0"/>
              <a:t>There are a couple of different elements to this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ccda621d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ccda621d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Currey, M. (2013). The Daily Routines of Famous Creative People—Citrix Podio. Podio.Com. </a:t>
            </a:r>
            <a:r>
              <a:rPr lang="en" u="sng" dirty="0">
                <a:solidFill>
                  <a:schemeClr val="hlink"/>
                </a:solidFill>
                <a:hlinkClick r:id="rId3"/>
              </a:rPr>
              <a:t>https://www.podio.com/creative-routines</a:t>
            </a:r>
            <a:r>
              <a:rPr lang="en" dirty="0"/>
              <a:t> </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ccda621d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ccda621d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Especially given pandemic-induced requirements for remote work, many data visualizations are primarily shown/accessed online</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Canadian Digital Service. (2022). Tools and resources—Canadian Digital Service. Canadian Digital Service. </a:t>
            </a:r>
            <a:r>
              <a:rPr lang="en" u="sng">
                <a:solidFill>
                  <a:schemeClr val="hlink"/>
                </a:solidFill>
                <a:hlinkClick r:id="rId3"/>
              </a:rPr>
              <a:t>https://digital.canada.ca/a11y/tools-and-resources/</a:t>
            </a:r>
            <a:r>
              <a:rPr lang="en">
                <a:solidFill>
                  <a:schemeClr val="dk1"/>
                </a:solidFill>
              </a:rPr>
              <a:t> </a:t>
            </a: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ccda621d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0ccda621d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The University of British Columbia. (2021). Open Access Basics. Program for Open Scholarship and Education. </a:t>
            </a:r>
            <a:r>
              <a:rPr lang="en" u="sng">
                <a:solidFill>
                  <a:schemeClr val="hlink"/>
                </a:solidFill>
                <a:hlinkClick r:id="rId3"/>
              </a:rPr>
              <a:t>https://pose.open.ubc.ca/open-access/pathways-to-open/open-access-basics/</a:t>
            </a:r>
            <a:r>
              <a:rPr lang="en">
                <a:solidFill>
                  <a:schemeClr val="dk1"/>
                </a:solidFill>
              </a:rPr>
              <a:t> </a:t>
            </a: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ccda621d6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ccda621d6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ccda621d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0ccda621d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CA" dirty="0">
                <a:solidFill>
                  <a:schemeClr val="dk1"/>
                </a:solidFill>
              </a:rPr>
              <a:t>https://www.rgd.ca/resources/accessibility/access </a:t>
            </a:r>
            <a:endParaRPr dirty="0">
              <a:solidFill>
                <a:schemeClr val="dk1"/>
              </a:solidFill>
            </a:endParaRPr>
          </a:p>
          <a:p>
            <a:pPr marL="457200" lvl="0" indent="-298450" algn="l" rtl="0">
              <a:spcBef>
                <a:spcPts val="0"/>
              </a:spcBef>
              <a:spcAft>
                <a:spcPts val="0"/>
              </a:spcAft>
              <a:buClr>
                <a:schemeClr val="dk1"/>
              </a:buClr>
              <a:buSzPts val="1100"/>
              <a:buChar char="-"/>
            </a:pPr>
            <a:endParaRPr dirty="0">
              <a:solidFill>
                <a:schemeClr val="dk1"/>
              </a:solidFill>
            </a:endParaRPr>
          </a:p>
          <a:p>
            <a:pPr marL="457200" lvl="0" indent="-298450" algn="l" rtl="0">
              <a:spcBef>
                <a:spcPts val="0"/>
              </a:spcBef>
              <a:spcAft>
                <a:spcPts val="0"/>
              </a:spcAft>
              <a:buClr>
                <a:schemeClr val="dk1"/>
              </a:buClr>
              <a:buSzPts val="1100"/>
              <a:buChar char="-"/>
            </a:pPr>
            <a:endParaRPr dirty="0">
              <a:solidFill>
                <a:schemeClr val="dk1"/>
              </a:solidFill>
            </a:endParaRPr>
          </a:p>
          <a:p>
            <a:pPr marL="457200" lvl="0" indent="-298450" algn="l" rtl="0">
              <a:spcBef>
                <a:spcPts val="0"/>
              </a:spcBef>
              <a:spcAft>
                <a:spcPts val="0"/>
              </a:spcAft>
              <a:buSzPts val="1100"/>
              <a:buChar char="-"/>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bb06d21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bb06d21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ccda621d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ccda621d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Currey, M. (2013). The Daily Routines of Famous Creative People—Citrix Podio. Podio.Com. </a:t>
            </a:r>
            <a:r>
              <a:rPr lang="en" u="sng" dirty="0">
                <a:solidFill>
                  <a:schemeClr val="hlink"/>
                </a:solidFill>
                <a:hlinkClick r:id="rId3"/>
              </a:rPr>
              <a:t>https://www.podio.com/creative-routines</a:t>
            </a:r>
            <a:r>
              <a:rPr lang="en" dirty="0"/>
              <a:t> </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ccda621d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ccda621d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Currey, M. (2013). The Daily Routines of Famous Creative People—Citrix Podio. Podio.Com. </a:t>
            </a:r>
            <a:r>
              <a:rPr lang="en" u="sng" dirty="0">
                <a:solidFill>
                  <a:schemeClr val="hlink"/>
                </a:solidFill>
                <a:hlinkClick r:id="rId3"/>
              </a:rPr>
              <a:t>https://www.podio.com/creative-routines</a:t>
            </a:r>
            <a:r>
              <a:rPr lang="en" dirty="0"/>
              <a:t> </a:t>
            </a:r>
            <a:endParaRPr dirty="0"/>
          </a:p>
          <a:p>
            <a:pPr marL="457200" lvl="0" indent="-298450" algn="l" rtl="0">
              <a:spcBef>
                <a:spcPts val="0"/>
              </a:spcBef>
              <a:spcAft>
                <a:spcPts val="0"/>
              </a:spcAft>
              <a:buSzPts val="1100"/>
              <a:buChar char="-"/>
            </a:pPr>
            <a:r>
              <a:rPr lang="en" dirty="0"/>
              <a:t>Sarah Fossheim (they/them) site </a:t>
            </a:r>
            <a:r>
              <a:rPr lang="en" u="sng" dirty="0">
                <a:solidFill>
                  <a:schemeClr val="hlink"/>
                </a:solidFill>
                <a:hlinkClick r:id="rId4"/>
              </a:rPr>
              <a:t>https://fossheim.io/</a:t>
            </a:r>
            <a:r>
              <a:rPr lang="en" dirty="0"/>
              <a:t> </a:t>
            </a:r>
            <a:endParaRPr dirty="0"/>
          </a:p>
          <a:p>
            <a:pPr marL="457200" lvl="0" indent="-298450" algn="l" rtl="0">
              <a:spcBef>
                <a:spcPts val="0"/>
              </a:spcBef>
              <a:spcAft>
                <a:spcPts val="0"/>
              </a:spcAft>
              <a:buSzPts val="1100"/>
              <a:buChar char="-"/>
            </a:pPr>
            <a:r>
              <a:rPr lang="en" dirty="0"/>
              <a:t>Fossheim, S. L. (2020, January). An intro to designing accessible data visualizations. Sarah L. Fossheim. </a:t>
            </a:r>
            <a:r>
              <a:rPr lang="en" u="sng" dirty="0">
                <a:solidFill>
                  <a:schemeClr val="hlink"/>
                </a:solidFill>
                <a:hlinkClick r:id="rId5"/>
              </a:rPr>
              <a:t>https://fossheim.io/writing/posts/accessible-dataviz-design/</a:t>
            </a:r>
            <a:r>
              <a:rPr lang="en" dirty="0"/>
              <a:t> </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ccda621d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ccda621d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Fossheim created the images here, showing the ‘daily routines of famous creative people’ data viz as it would be perceived by people with deuteranopia (left, back) and achromatopsia (right, front)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Currey, M. (2013). The Daily Routines of Famous Creative People—Citrix Podio. Podio.Com. </a:t>
            </a:r>
            <a:r>
              <a:rPr lang="en" u="sng">
                <a:solidFill>
                  <a:schemeClr val="hlink"/>
                </a:solidFill>
                <a:hlinkClick r:id="rId3"/>
              </a:rPr>
              <a:t>https://www.podio.com/creative-routines</a:t>
            </a:r>
            <a:r>
              <a:rPr lang="en"/>
              <a:t> </a:t>
            </a:r>
            <a:endParaRPr/>
          </a:p>
          <a:p>
            <a:pPr marL="457200" lvl="0" indent="-298450" algn="l" rtl="0">
              <a:lnSpc>
                <a:spcPct val="200000"/>
              </a:lnSpc>
              <a:spcBef>
                <a:spcPts val="0"/>
              </a:spcBef>
              <a:spcAft>
                <a:spcPts val="0"/>
              </a:spcAft>
              <a:buSzPts val="1100"/>
              <a:buChar char="-"/>
            </a:pPr>
            <a:r>
              <a:rPr lang="en">
                <a:solidFill>
                  <a:schemeClr val="dk1"/>
                </a:solidFill>
              </a:rPr>
              <a:t>Fossheim, S. L. (2020, January). </a:t>
            </a:r>
            <a:r>
              <a:rPr lang="en" i="1">
                <a:solidFill>
                  <a:schemeClr val="dk1"/>
                </a:solidFill>
              </a:rPr>
              <a:t>An intro to designing accessible data visualizations</a:t>
            </a:r>
            <a:r>
              <a:rPr lang="en">
                <a:solidFill>
                  <a:schemeClr val="dk1"/>
                </a:solidFill>
              </a:rPr>
              <a:t>. Sarah L. Fossheim.</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https://fossheim.io/writing/posts/accessible-dataviz-design/</a:t>
            </a:r>
            <a:endParaRPr u="sng">
              <a:solidFill>
                <a:schemeClr val="hlink"/>
              </a:solidFill>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ccda621d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ccda621d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Fossheim, S. L. (2020, January). An intro to designing accessible data visualizations. Sarah L. Fossheim. https://fossheim.io/writing/posts/accessible-dataviz-design/</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ccda621d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ccda621d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endParaRPr/>
          </a:p>
          <a:p>
            <a:pPr marL="457200" lvl="0" indent="-298450" algn="l" rtl="0">
              <a:spcBef>
                <a:spcPts val="0"/>
              </a:spcBef>
              <a:spcAft>
                <a:spcPts val="0"/>
              </a:spcAft>
              <a:buSzPts val="1100"/>
              <a:buChar char="-"/>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vis.csail.mit.edu/pubs/vis-text-model/#H-S4"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vis.csail.mit.edu/pubs/vis-text-model/#H-S4"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vis.csail.mit.edu/pubs/vis-text-model/#bib.bib55"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vice.com/en/article/4ag9wb/vital-coronavirus-information-is-failing-the-blind-and-visually-impaired"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color-blindness.com/coblis-color-blindness-simulato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hyperlink" Target="https://a11y.canada.ca/docs/posters/AutismSpect-en.pdf"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doi.org/10.1038/srep41155" TargetMode="External"/><Relationship Id="rId4" Type="http://schemas.openxmlformats.org/officeDocument/2006/relationships/hyperlink" Target="https://fossheim.io/writing/posts/accessible-dataviz-desig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w3.org/WAI/standards-guidelines/wca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hyperlink" Target="https://matplotlib.org/stable/users/explain/colors/colormaps.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viridis/vignettes/intro-to-viridis.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fossheim.io/writing/posts/accessible-dataviz-design/"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11y.canada.ca/docs/posters/Cognitive-en.pd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webaim.org/techniques/fonts/" TargetMode="External"/><Relationship Id="rId4" Type="http://schemas.openxmlformats.org/officeDocument/2006/relationships/hyperlink" Target="https://dl.acm.org/doi/10.1145/2513383.251344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azi.medium.com/proportional-vs-monospaced-numbers-when-to-use-which-one-in-order-to-avoid-wiggling-labels-e31b1c83e4d0"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hyperlink" Target="https://www.utm.utoronto.ca/iits/documentation/drupal-user-guide/accessible-images-and-multimedia"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pose.open.ubc.ca/open-access/pathways-to-open/open-access-basic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guides.library.ubc.ca/open-education/creative-common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a11y.canada.ca/en/guides/"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www.rgd.ca/database/files/library/RGD_AccessAbility_Handbook.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podio.com/site/creative-routine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fossheim.io/writing/posts/accessible-dataviz-design/"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s://fossheim.io/writing/posts/accessible-dataviz-desig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fossheim.io/writing/posts/accessible-dataviz-desig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0000FF"/>
                </a:solidFill>
                <a:latin typeface="Fira Sans Condensed"/>
                <a:ea typeface="Fira Sans Condensed"/>
                <a:cs typeface="Fira Sans Condensed"/>
                <a:sym typeface="Fira Sans Condensed"/>
              </a:rPr>
              <a:t>Data Visualization</a:t>
            </a:r>
            <a:endParaRPr b="1">
              <a:solidFill>
                <a:srgbClr val="0000FF"/>
              </a:solidFill>
              <a:latin typeface="Fira Sans Condensed"/>
              <a:ea typeface="Fira Sans Condensed"/>
              <a:cs typeface="Fira Sans Condensed"/>
              <a:sym typeface="Fira Sans Condensed"/>
            </a:endParaRPr>
          </a:p>
        </p:txBody>
      </p:sp>
      <p:sp>
        <p:nvSpPr>
          <p:cNvPr id="55" name="Google Shape;55;p13"/>
          <p:cNvSpPr txBox="1">
            <a:spLocks noGrp="1"/>
          </p:cNvSpPr>
          <p:nvPr>
            <p:ph type="subTitle" idx="1"/>
          </p:nvPr>
        </p:nvSpPr>
        <p:spPr>
          <a:xfrm>
            <a:off x="747000" y="2815663"/>
            <a:ext cx="7650000" cy="1169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dk1"/>
                </a:solidFill>
                <a:latin typeface="Fira Sans Condensed"/>
                <a:ea typeface="Fira Sans Condensed"/>
                <a:cs typeface="Fira Sans Condensed"/>
                <a:sym typeface="Fira Sans Condensed"/>
              </a:rPr>
              <a:t>Visualization with Purpose: Accessible Data Visualization</a:t>
            </a:r>
            <a:endParaRPr b="1" dirty="0">
              <a:solidFill>
                <a:schemeClr val="dk1"/>
              </a:solidFill>
              <a:latin typeface="Fira Sans Condensed"/>
              <a:ea typeface="Fira Sans Condensed"/>
              <a:cs typeface="Fira Sans Condensed"/>
              <a:sym typeface="Fira Sans Condensed"/>
            </a:endParaRPr>
          </a:p>
        </p:txBody>
      </p:sp>
      <p:sp>
        <p:nvSpPr>
          <p:cNvPr id="56" name="Google Shape;56;p13"/>
          <p:cNvSpPr txBox="1">
            <a:spLocks noGrp="1"/>
          </p:cNvSpPr>
          <p:nvPr>
            <p:ph type="body" idx="4294967295"/>
          </p:nvPr>
        </p:nvSpPr>
        <p:spPr>
          <a:xfrm>
            <a:off x="311700" y="4003850"/>
            <a:ext cx="8520600" cy="675900"/>
          </a:xfrm>
          <a:prstGeom prst="rect">
            <a:avLst/>
          </a:prstGeom>
        </p:spPr>
        <p:txBody>
          <a:bodyPr spcFirstLastPara="1" wrap="square" lIns="91425" tIns="91425" rIns="91425" bIns="91425" anchor="t" anchorCtr="0">
            <a:normAutofit fontScale="92500" lnSpcReduction="10000"/>
          </a:bodyPr>
          <a:lstStyle/>
          <a:p>
            <a:pPr marL="0" lvl="0" indent="0" algn="ctr" rtl="0">
              <a:lnSpc>
                <a:spcPct val="100000"/>
              </a:lnSpc>
              <a:spcBef>
                <a:spcPts val="1200"/>
              </a:spcBef>
              <a:spcAft>
                <a:spcPts val="1200"/>
              </a:spcAft>
              <a:buNone/>
            </a:pPr>
            <a:r>
              <a:rPr lang="en" sz="1400" dirty="0">
                <a:latin typeface="Fira Sans Condensed"/>
                <a:ea typeface="Fira Sans Condensed"/>
                <a:cs typeface="Fira Sans Condensed"/>
                <a:sym typeface="Fira Sans Condensed"/>
              </a:rPr>
              <a:t>Data Sciences Institute, University of Toronto</a:t>
            </a:r>
            <a:endParaRPr sz="1400" dirty="0">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‘Flattening the Curve’</a:t>
            </a:r>
            <a:endParaRPr b="1">
              <a:latin typeface="Fira Sans Condensed"/>
              <a:ea typeface="Fira Sans Condensed"/>
              <a:cs typeface="Fira Sans Condensed"/>
              <a:sym typeface="Fira Sans Condensed"/>
            </a:endParaRPr>
          </a:p>
        </p:txBody>
      </p:sp>
      <p:sp>
        <p:nvSpPr>
          <p:cNvPr id="122" name="Google Shape;122;p23"/>
          <p:cNvSpPr txBox="1"/>
          <p:nvPr/>
        </p:nvSpPr>
        <p:spPr>
          <a:xfrm>
            <a:off x="6631875" y="4751175"/>
            <a:ext cx="2667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pic>
        <p:nvPicPr>
          <p:cNvPr id="123" name="Google Shape;123;p23">
            <a:hlinkClick r:id="rId3"/>
          </p:cNvPr>
          <p:cNvPicPr preferRelativeResize="0"/>
          <p:nvPr/>
        </p:nvPicPr>
        <p:blipFill rotWithShape="1">
          <a:blip r:embed="rId4">
            <a:alphaModFix/>
          </a:blip>
          <a:srcRect l="2206" t="3447" r="2282" b="4131"/>
          <a:stretch/>
        </p:blipFill>
        <p:spPr>
          <a:xfrm>
            <a:off x="1710675" y="1171075"/>
            <a:ext cx="5717551" cy="34583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‘Flattening the Curve’</a:t>
            </a:r>
            <a:endParaRPr b="1">
              <a:latin typeface="Fira Sans Condensed"/>
              <a:ea typeface="Fira Sans Condensed"/>
              <a:cs typeface="Fira Sans Condensed"/>
              <a:sym typeface="Fira Sans Condensed"/>
            </a:endParaRPr>
          </a:p>
        </p:txBody>
      </p:sp>
      <p:sp>
        <p:nvSpPr>
          <p:cNvPr id="129" name="Google Shape;129;p24"/>
          <p:cNvSpPr txBox="1"/>
          <p:nvPr/>
        </p:nvSpPr>
        <p:spPr>
          <a:xfrm>
            <a:off x="6631875" y="4739745"/>
            <a:ext cx="2667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pic>
        <p:nvPicPr>
          <p:cNvPr id="130" name="Google Shape;130;p24">
            <a:hlinkClick r:id="rId3"/>
          </p:cNvPr>
          <p:cNvPicPr preferRelativeResize="0"/>
          <p:nvPr/>
        </p:nvPicPr>
        <p:blipFill rotWithShape="1">
          <a:blip r:embed="rId4">
            <a:alphaModFix/>
          </a:blip>
          <a:srcRect l="2206" t="3447" r="2282" b="4131"/>
          <a:stretch/>
        </p:blipFill>
        <p:spPr>
          <a:xfrm>
            <a:off x="5510900" y="1539224"/>
            <a:ext cx="3414026" cy="2065050"/>
          </a:xfrm>
          <a:prstGeom prst="rect">
            <a:avLst/>
          </a:prstGeom>
          <a:noFill/>
          <a:ln>
            <a:noFill/>
          </a:ln>
        </p:spPr>
      </p:pic>
      <p:sp>
        <p:nvSpPr>
          <p:cNvPr id="131" name="Google Shape;131;p24"/>
          <p:cNvSpPr txBox="1">
            <a:spLocks noGrp="1"/>
          </p:cNvSpPr>
          <p:nvPr>
            <p:ph type="body" idx="1"/>
          </p:nvPr>
        </p:nvSpPr>
        <p:spPr>
          <a:xfrm>
            <a:off x="311700" y="1079225"/>
            <a:ext cx="4452900" cy="39732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Data visualizations such as this one are an efficient and effective form of communicating public health information, but not to everyone</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b="1" dirty="0">
                <a:latin typeface="Fira Sans Condensed"/>
                <a:ea typeface="Fira Sans Condensed"/>
                <a:cs typeface="Fira Sans Condensed"/>
                <a:sym typeface="Fira Sans Condensed"/>
              </a:rPr>
              <a:t>Activity: </a:t>
            </a:r>
            <a:r>
              <a:rPr lang="en" sz="2200" dirty="0">
                <a:latin typeface="Fira Sans Condensed"/>
                <a:ea typeface="Fira Sans Condensed"/>
                <a:cs typeface="Fira Sans Condensed"/>
                <a:sym typeface="Fira Sans Condensed"/>
              </a:rPr>
              <a:t>In what ways is this data visualization inaccessible, and to whom? Let’s discuss!</a:t>
            </a:r>
            <a:endParaRPr sz="2200" dirty="0">
              <a:latin typeface="Fira Sans Condensed"/>
              <a:ea typeface="Fira Sans Condensed"/>
              <a:cs typeface="Fira Sans Condensed"/>
              <a:sym typeface="Fira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Pandemic information and people with visual impairments</a:t>
            </a:r>
            <a:endParaRPr b="1">
              <a:latin typeface="Fira Sans Condensed"/>
              <a:ea typeface="Fira Sans Condensed"/>
              <a:cs typeface="Fira Sans Condensed"/>
              <a:sym typeface="Fira Sans Condensed"/>
            </a:endParaRPr>
          </a:p>
        </p:txBody>
      </p:sp>
      <p:sp>
        <p:nvSpPr>
          <p:cNvPr id="137" name="Google Shape;137;p25"/>
          <p:cNvSpPr txBox="1">
            <a:spLocks noGrp="1"/>
          </p:cNvSpPr>
          <p:nvPr>
            <p:ph type="body" idx="1"/>
          </p:nvPr>
        </p:nvSpPr>
        <p:spPr>
          <a:xfrm>
            <a:off x="311700" y="1079225"/>
            <a:ext cx="8520600" cy="39732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Graphical and spatial visualizations of pandemic data are everywhere, and help the public see epidemiological trends at a glance, but most of these images are inaccessible </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Lack of alternative descriptive text means that people using screen readers </a:t>
            </a:r>
            <a:r>
              <a:rPr lang="en" sz="2200" u="sng">
                <a:solidFill>
                  <a:schemeClr val="hlink"/>
                </a:solidFill>
                <a:latin typeface="Fira Sans Condensed"/>
                <a:ea typeface="Fira Sans Condensed"/>
                <a:cs typeface="Fira Sans Condensed"/>
                <a:sym typeface="Fira Sans Condensed"/>
                <a:hlinkClick r:id="rId3"/>
              </a:rPr>
              <a:t>cannot access the data</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Tactile or braille versions of COVID-19 data visualizations are </a:t>
            </a:r>
            <a:r>
              <a:rPr lang="en" sz="2200" u="sng">
                <a:solidFill>
                  <a:schemeClr val="hlink"/>
                </a:solidFill>
                <a:latin typeface="Fira Sans Condensed"/>
                <a:ea typeface="Fira Sans Condensed"/>
                <a:cs typeface="Fira Sans Condensed"/>
                <a:sym typeface="Fira Sans Condensed"/>
                <a:hlinkClick r:id="rId4"/>
              </a:rPr>
              <a:t>rare and often expensive</a:t>
            </a:r>
            <a:r>
              <a:rPr lang="en" sz="2200">
                <a:latin typeface="Fira Sans Condensed"/>
                <a:ea typeface="Fira Sans Condensed"/>
                <a:cs typeface="Fira Sans Condensed"/>
                <a:sym typeface="Fira Sans Condensed"/>
              </a:rPr>
              <a:t> to create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From Lundgard &amp; Satyanarayan (2022), “for readers with visual disabilities… inaccessible visualizations are, at best, demeaning and, at worst, damaging to health.”</a:t>
            </a:r>
            <a:endParaRPr sz="2200">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body" idx="1"/>
          </p:nvPr>
        </p:nvSpPr>
        <p:spPr>
          <a:xfrm>
            <a:off x="357150" y="883200"/>
            <a:ext cx="8429700" cy="3377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Failing to consider best practices for accessible design means that our data visualization will not have the desired positive effect on all of our audience, and may even have a harmful effect by excluding them from important data</a:t>
            </a:r>
            <a:endParaRPr sz="2200">
              <a:latin typeface="Fira Sans Condensed"/>
              <a:ea typeface="Fira Sans Condensed"/>
              <a:cs typeface="Fira Sans Condensed"/>
              <a:sym typeface="Fira Sans Condensed"/>
            </a:endParaRPr>
          </a:p>
          <a:p>
            <a:pPr marL="0" lvl="0" indent="0" algn="l" rtl="0">
              <a:spcBef>
                <a:spcPts val="1200"/>
              </a:spcBef>
              <a:spcAft>
                <a:spcPts val="0"/>
              </a:spcAft>
              <a:buNone/>
            </a:pPr>
            <a:endParaRPr sz="22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a:latin typeface="Fira Sans Condensed"/>
                <a:ea typeface="Fira Sans Condensed"/>
                <a:cs typeface="Fira Sans Condensed"/>
                <a:sym typeface="Fira Sans Condensed"/>
              </a:rPr>
              <a:t>As professionals and academics who went to communicate our data visually, we have a responsibility to prioritize accessibility</a:t>
            </a:r>
            <a:endParaRPr sz="2200">
              <a:latin typeface="Fira Sans Condensed"/>
              <a:ea typeface="Fira Sans Condensed"/>
              <a:cs typeface="Fira Sans Condensed"/>
              <a:sym typeface="Fira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Government of Canada Principles for Accessible Design</a:t>
            </a:r>
            <a:endParaRPr b="1">
              <a:latin typeface="Fira Sans Condensed"/>
              <a:ea typeface="Fira Sans Condensed"/>
              <a:cs typeface="Fira Sans Condensed"/>
              <a:sym typeface="Fira Sans Condensed"/>
            </a:endParaRPr>
          </a:p>
        </p:txBody>
      </p:sp>
      <p:sp>
        <p:nvSpPr>
          <p:cNvPr id="148" name="Google Shape;148;p27"/>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Government of Canada provides four broad goals for what we should try to accomplish with accessible design: </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Make information clear, concise and easy to use</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Present information in predictable, barrier‑free ways </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Provide barrier‑free ways for people to interact with you</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Make sure technology-based products work with assistive technologies and devices</a:t>
            </a:r>
            <a:endParaRPr sz="2200">
              <a:latin typeface="Fira Sans Condensed"/>
              <a:ea typeface="Fira Sans Condensed"/>
              <a:cs typeface="Fira Sans Condensed"/>
              <a:sym typeface="Fira Sans Condensed"/>
            </a:endParaRPr>
          </a:p>
        </p:txBody>
      </p:sp>
      <p:sp>
        <p:nvSpPr>
          <p:cNvPr id="149" name="Google Shape;149;p27"/>
          <p:cNvSpPr txBox="1"/>
          <p:nvPr/>
        </p:nvSpPr>
        <p:spPr>
          <a:xfrm>
            <a:off x="6611300" y="4739745"/>
            <a:ext cx="2611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(Treasury Board of Canada,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1995450"/>
            <a:ext cx="8520600" cy="115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2"/>
                </a:solidFill>
                <a:latin typeface="Fira Sans Condensed"/>
                <a:ea typeface="Fira Sans Condensed"/>
                <a:cs typeface="Fira Sans Condensed"/>
                <a:sym typeface="Fira Sans Condensed"/>
              </a:rPr>
              <a:t>So how do we incorporate these accessibility goals into our data visualization practices?</a:t>
            </a:r>
            <a:endParaRPr>
              <a:solidFill>
                <a:schemeClr val="dk2"/>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txBox="1">
            <a:spLocks noGrp="1"/>
          </p:cNvSpPr>
          <p:nvPr>
            <p:ph type="subTitle" idx="4294967295"/>
          </p:nvPr>
        </p:nvSpPr>
        <p:spPr>
          <a:xfrm>
            <a:off x="1259250" y="2128900"/>
            <a:ext cx="6625500" cy="903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Colour</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Using colour</a:t>
            </a:r>
            <a:endParaRPr b="1">
              <a:latin typeface="Fira Sans Condensed"/>
              <a:ea typeface="Fira Sans Condensed"/>
              <a:cs typeface="Fira Sans Condensed"/>
              <a:sym typeface="Fira Sans Condensed"/>
            </a:endParaRPr>
          </a:p>
        </p:txBody>
      </p:sp>
      <p:sp>
        <p:nvSpPr>
          <p:cNvPr id="166" name="Google Shape;166;p30"/>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Colour is one of the most useful features of many data visualizations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We have to be aware of the ways that colour can be perceived differently by the audiences of our images</a:t>
            </a:r>
            <a:endParaRPr sz="2200">
              <a:latin typeface="Fira Sans Condensed"/>
              <a:ea typeface="Fira Sans Condensed"/>
              <a:cs typeface="Fira Sans Condensed"/>
              <a:sym typeface="Fira Sans Condensed"/>
            </a:endParaRPr>
          </a:p>
          <a:p>
            <a:pPr marL="0" lvl="0" indent="0" algn="l" rtl="0">
              <a:spcBef>
                <a:spcPts val="1200"/>
              </a:spcBef>
              <a:spcAft>
                <a:spcPts val="1200"/>
              </a:spcAft>
              <a:buNone/>
            </a:pPr>
            <a:endParaRPr sz="2200">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FF"/>
                </a:solidFill>
                <a:latin typeface="Fira Sans Condensed"/>
                <a:ea typeface="Fira Sans Condensed"/>
                <a:cs typeface="Fira Sans Condensed"/>
                <a:sym typeface="Fira Sans Condensed"/>
              </a:rPr>
              <a:t>Resource</a:t>
            </a:r>
            <a:r>
              <a:rPr lang="en" b="1">
                <a:latin typeface="Fira Sans Condensed"/>
                <a:ea typeface="Fira Sans Condensed"/>
                <a:cs typeface="Fira Sans Condensed"/>
                <a:sym typeface="Fira Sans Condensed"/>
              </a:rPr>
              <a:t>: Colour Blindness Simulator</a:t>
            </a:r>
            <a:endParaRPr b="1">
              <a:latin typeface="Fira Sans Condensed"/>
              <a:ea typeface="Fira Sans Condensed"/>
              <a:cs typeface="Fira Sans Condensed"/>
              <a:sym typeface="Fira Sans Condensed"/>
            </a:endParaRPr>
          </a:p>
        </p:txBody>
      </p:sp>
      <p:sp>
        <p:nvSpPr>
          <p:cNvPr id="172" name="Google Shape;172;p31"/>
          <p:cNvSpPr txBox="1">
            <a:spLocks noGrp="1"/>
          </p:cNvSpPr>
          <p:nvPr>
            <p:ph type="body" idx="1"/>
          </p:nvPr>
        </p:nvSpPr>
        <p:spPr>
          <a:xfrm>
            <a:off x="311700" y="1152475"/>
            <a:ext cx="8520600" cy="14895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a:t>
            </a:r>
            <a:r>
              <a:rPr lang="en" sz="2200" u="sng" dirty="0">
                <a:solidFill>
                  <a:schemeClr val="hlink"/>
                </a:solidFill>
                <a:latin typeface="Fira Sans Condensed"/>
                <a:ea typeface="Fira Sans Condensed"/>
                <a:cs typeface="Fira Sans Condensed"/>
                <a:sym typeface="Fira Sans Condensed"/>
                <a:hlinkClick r:id="rId3"/>
              </a:rPr>
              <a:t>Colour Blindness Simulator</a:t>
            </a:r>
            <a:r>
              <a:rPr lang="en" sz="2200" dirty="0">
                <a:latin typeface="Fira Sans Condensed"/>
                <a:ea typeface="Fira Sans Condensed"/>
                <a:cs typeface="Fira Sans Condensed"/>
                <a:sym typeface="Fira Sans Condensed"/>
              </a:rPr>
              <a:t> allows you to upload an image and apply various filters to check how its colours would be perceived by people with various types of colourblindness</a:t>
            </a:r>
            <a:endParaRPr sz="2200" dirty="0">
              <a:latin typeface="Fira Sans Condensed"/>
              <a:ea typeface="Fira Sans Condensed"/>
              <a:cs typeface="Fira Sans Condensed"/>
              <a:sym typeface="Fira Sans Condensed"/>
            </a:endParaRPr>
          </a:p>
        </p:txBody>
      </p:sp>
      <p:pic>
        <p:nvPicPr>
          <p:cNvPr id="173" name="Google Shape;173;p31"/>
          <p:cNvPicPr preferRelativeResize="0"/>
          <p:nvPr/>
        </p:nvPicPr>
        <p:blipFill>
          <a:blip r:embed="rId4">
            <a:alphaModFix/>
          </a:blip>
          <a:stretch>
            <a:fillRect/>
          </a:stretch>
        </p:blipFill>
        <p:spPr>
          <a:xfrm>
            <a:off x="2547627" y="2478250"/>
            <a:ext cx="4048749" cy="247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Brightness and Contrast</a:t>
            </a:r>
            <a:endParaRPr b="1">
              <a:latin typeface="Fira Sans Condensed"/>
              <a:ea typeface="Fira Sans Condensed"/>
              <a:cs typeface="Fira Sans Condensed"/>
              <a:sym typeface="Fira Sans Condensed"/>
            </a:endParaRPr>
          </a:p>
        </p:txBody>
      </p:sp>
      <p:sp>
        <p:nvSpPr>
          <p:cNvPr id="179" name="Google Shape;179;p32"/>
          <p:cNvSpPr txBox="1">
            <a:spLocks noGrp="1"/>
          </p:cNvSpPr>
          <p:nvPr>
            <p:ph type="body" idx="1"/>
          </p:nvPr>
        </p:nvSpPr>
        <p:spPr>
          <a:xfrm>
            <a:off x="311700" y="1076275"/>
            <a:ext cx="8520600" cy="21081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Overly bright colours can be painful to look at, and overwhelming for people with sensory issues and people </a:t>
            </a:r>
            <a:r>
              <a:rPr lang="en" sz="2200" u="sng">
                <a:solidFill>
                  <a:schemeClr val="hlink"/>
                </a:solidFill>
                <a:latin typeface="Fira Sans Condensed"/>
                <a:ea typeface="Fira Sans Condensed"/>
                <a:cs typeface="Fira Sans Condensed"/>
                <a:sym typeface="Fira Sans Condensed"/>
                <a:hlinkClick r:id="rId3"/>
              </a:rPr>
              <a:t>on the</a:t>
            </a:r>
            <a:r>
              <a:rPr lang="en" sz="2200">
                <a:latin typeface="Fira Sans Condensed"/>
                <a:ea typeface="Fira Sans Condensed"/>
                <a:cs typeface="Fira Sans Condensed"/>
                <a:sym typeface="Fira Sans Condensed"/>
              </a:rPr>
              <a:t> </a:t>
            </a:r>
            <a:r>
              <a:rPr lang="en" sz="2200" u="sng">
                <a:solidFill>
                  <a:schemeClr val="hlink"/>
                </a:solidFill>
                <a:latin typeface="Fira Sans Condensed"/>
                <a:ea typeface="Fira Sans Condensed"/>
                <a:cs typeface="Fira Sans Condensed"/>
                <a:sym typeface="Fira Sans Condensed"/>
                <a:hlinkClick r:id="rId4"/>
              </a:rPr>
              <a:t>autism</a:t>
            </a:r>
            <a:r>
              <a:rPr lang="en" sz="2200">
                <a:latin typeface="Fira Sans Condensed"/>
                <a:ea typeface="Fira Sans Condensed"/>
                <a:cs typeface="Fira Sans Condensed"/>
                <a:sym typeface="Fira Sans Condensed"/>
              </a:rPr>
              <a:t> </a:t>
            </a:r>
            <a:r>
              <a:rPr lang="en" sz="2200" u="sng">
                <a:solidFill>
                  <a:schemeClr val="hlink"/>
                </a:solidFill>
                <a:latin typeface="Fira Sans Condensed"/>
                <a:ea typeface="Fira Sans Condensed"/>
                <a:cs typeface="Fira Sans Condensed"/>
                <a:sym typeface="Fira Sans Condensed"/>
                <a:hlinkClick r:id="rId5"/>
              </a:rPr>
              <a:t>spectrum </a:t>
            </a:r>
            <a:r>
              <a:rPr lang="en" sz="2200">
                <a:latin typeface="Fira Sans Condensed"/>
                <a:ea typeface="Fira Sans Condensed"/>
                <a:cs typeface="Fira Sans Condensed"/>
                <a:sym typeface="Fira Sans Condensed"/>
              </a:rPr>
              <a:t>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solidFill>
                  <a:srgbClr val="0000FF"/>
                </a:solidFill>
                <a:latin typeface="Fira Sans Condensed"/>
                <a:ea typeface="Fira Sans Condensed"/>
                <a:cs typeface="Fira Sans Condensed"/>
                <a:sym typeface="Fira Sans Condensed"/>
              </a:rPr>
              <a:t>Contrast </a:t>
            </a:r>
            <a:r>
              <a:rPr lang="en" sz="2200">
                <a:latin typeface="Fira Sans Condensed"/>
                <a:ea typeface="Fira Sans Condensed"/>
                <a:cs typeface="Fira Sans Condensed"/>
                <a:sym typeface="Fira Sans Condensed"/>
              </a:rPr>
              <a:t>is the ratio between the brightness of two different colours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 higher contrast generally makes colours and objects in our data visualizations easier to tell apart</a:t>
            </a:r>
            <a:endParaRPr sz="2200">
              <a:latin typeface="Fira Sans Condensed"/>
              <a:ea typeface="Fira Sans Condensed"/>
              <a:cs typeface="Fira Sans Condensed"/>
              <a:sym typeface="Fira Sans Condensed"/>
            </a:endParaRPr>
          </a:p>
        </p:txBody>
      </p:sp>
      <p:sp>
        <p:nvSpPr>
          <p:cNvPr id="180" name="Google Shape;180;p32"/>
          <p:cNvSpPr/>
          <p:nvPr/>
        </p:nvSpPr>
        <p:spPr>
          <a:xfrm>
            <a:off x="2548775" y="3184375"/>
            <a:ext cx="1756500" cy="17682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4871100" y="3184375"/>
            <a:ext cx="1756500" cy="1768200"/>
          </a:xfrm>
          <a:prstGeom prst="ellipse">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txBox="1"/>
          <p:nvPr/>
        </p:nvSpPr>
        <p:spPr>
          <a:xfrm>
            <a:off x="2629175" y="3668275"/>
            <a:ext cx="1595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Fira Sans Condensed"/>
                <a:ea typeface="Fira Sans Condensed"/>
                <a:cs typeface="Fira Sans Condensed"/>
                <a:sym typeface="Fira Sans Condensed"/>
              </a:rPr>
              <a:t>LOW CONTRAST</a:t>
            </a:r>
            <a:endParaRPr sz="2000" b="1">
              <a:solidFill>
                <a:schemeClr val="lt1"/>
              </a:solidFill>
              <a:latin typeface="Fira Sans Condensed"/>
              <a:ea typeface="Fira Sans Condensed"/>
              <a:cs typeface="Fira Sans Condensed"/>
              <a:sym typeface="Fira Sans Condensed"/>
            </a:endParaRPr>
          </a:p>
        </p:txBody>
      </p:sp>
      <p:sp>
        <p:nvSpPr>
          <p:cNvPr id="183" name="Google Shape;183;p32"/>
          <p:cNvSpPr txBox="1"/>
          <p:nvPr/>
        </p:nvSpPr>
        <p:spPr>
          <a:xfrm>
            <a:off x="4951500" y="3668275"/>
            <a:ext cx="1595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Fira Sans Condensed"/>
                <a:ea typeface="Fira Sans Condensed"/>
                <a:cs typeface="Fira Sans Condensed"/>
                <a:sym typeface="Fira Sans Condensed"/>
              </a:rPr>
              <a:t>HIGH CONTRAST</a:t>
            </a:r>
            <a:endParaRPr sz="20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Fira Sans Condensed"/>
                <a:ea typeface="Fira Sans Condensed"/>
                <a:cs typeface="Fira Sans Condensed"/>
                <a:sym typeface="Fira Sans Condensed"/>
              </a:rPr>
              <a:t>Today, we will...</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311700" y="1152475"/>
            <a:ext cx="8520600" cy="376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Discuss the real-world impacts of inaccessible data visualization</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Explore practical tips and resources that we can use to improve the accessibility of our data visualizations, especially relating to:</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Colour</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Text</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Image Descriptions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Getting our visualizations to the intended audiences</a:t>
            </a:r>
            <a:endParaRPr sz="2200">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FF"/>
                </a:solidFill>
                <a:latin typeface="Fira Sans Condensed"/>
                <a:ea typeface="Fira Sans Condensed"/>
                <a:cs typeface="Fira Sans Condensed"/>
                <a:sym typeface="Fira Sans Condensed"/>
              </a:rPr>
              <a:t>Resource</a:t>
            </a:r>
            <a:r>
              <a:rPr lang="en" b="1">
                <a:latin typeface="Fira Sans Condensed"/>
                <a:ea typeface="Fira Sans Condensed"/>
                <a:cs typeface="Fira Sans Condensed"/>
                <a:sym typeface="Fira Sans Condensed"/>
              </a:rPr>
              <a:t>: Check Contrast</a:t>
            </a:r>
            <a:endParaRPr b="1">
              <a:latin typeface="Fira Sans Condensed"/>
              <a:ea typeface="Fira Sans Condensed"/>
              <a:cs typeface="Fira Sans Condensed"/>
              <a:sym typeface="Fira Sans Condensed"/>
            </a:endParaRPr>
          </a:p>
        </p:txBody>
      </p:sp>
      <p:sp>
        <p:nvSpPr>
          <p:cNvPr id="189" name="Google Shape;189;p33"/>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WebAIM offers an </a:t>
            </a:r>
            <a:r>
              <a:rPr lang="en" sz="2200" u="sng" dirty="0">
                <a:solidFill>
                  <a:schemeClr val="hlink"/>
                </a:solidFill>
                <a:latin typeface="Fira Sans Condensed"/>
                <a:ea typeface="Fira Sans Condensed"/>
                <a:cs typeface="Fira Sans Condensed"/>
                <a:sym typeface="Fira Sans Condensed"/>
                <a:hlinkClick r:id="rId3"/>
              </a:rPr>
              <a:t>online tool</a:t>
            </a:r>
            <a:r>
              <a:rPr lang="en" sz="2200" dirty="0">
                <a:latin typeface="Fira Sans Condensed"/>
                <a:ea typeface="Fira Sans Condensed"/>
                <a:cs typeface="Fira Sans Condensed"/>
                <a:sym typeface="Fira Sans Condensed"/>
              </a:rPr>
              <a:t> that lets you enter in two colour values and check if they are a ‘pass’ or ‘fail’ according to </a:t>
            </a:r>
            <a:r>
              <a:rPr lang="en" sz="2200" u="sng" dirty="0">
                <a:solidFill>
                  <a:schemeClr val="hlink"/>
                </a:solidFill>
                <a:latin typeface="Fira Sans Condensed"/>
                <a:ea typeface="Fira Sans Condensed"/>
                <a:cs typeface="Fira Sans Condensed"/>
                <a:sym typeface="Fira Sans Condensed"/>
                <a:hlinkClick r:id="rId4"/>
              </a:rPr>
              <a:t>Web Content Accessibility Guidelines</a:t>
            </a:r>
            <a:r>
              <a:rPr lang="en" sz="2200" dirty="0">
                <a:latin typeface="Fira Sans Condensed"/>
                <a:ea typeface="Fira Sans Condensed"/>
                <a:cs typeface="Fira Sans Condensed"/>
                <a:sym typeface="Fira Sans Condensed"/>
              </a:rPr>
              <a:t> standards for contrast</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Colours can be picked from a dropper or using hexadecimal code</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tool delivers separate contrast scores for normal text, large text, and graphical components</a:t>
            </a:r>
            <a:endParaRPr sz="2200" dirty="0">
              <a:latin typeface="Fira Sans Condensed"/>
              <a:ea typeface="Fira Sans Condensed"/>
              <a:cs typeface="Fira Sans Condensed"/>
              <a:sym typeface="Fira Sans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Check Contrast</a:t>
            </a:r>
            <a:endParaRPr b="1">
              <a:latin typeface="Fira Sans Condensed"/>
              <a:ea typeface="Fira Sans Condensed"/>
              <a:cs typeface="Fira Sans Condensed"/>
              <a:sym typeface="Fira Sans Condensed"/>
            </a:endParaRPr>
          </a:p>
        </p:txBody>
      </p:sp>
      <p:pic>
        <p:nvPicPr>
          <p:cNvPr id="195" name="Google Shape;195;p34">
            <a:hlinkClick r:id="rId3"/>
          </p:cNvPr>
          <p:cNvPicPr preferRelativeResize="0"/>
          <p:nvPr/>
        </p:nvPicPr>
        <p:blipFill>
          <a:blip r:embed="rId4">
            <a:alphaModFix/>
          </a:blip>
          <a:stretch>
            <a:fillRect/>
          </a:stretch>
        </p:blipFill>
        <p:spPr>
          <a:xfrm>
            <a:off x="1270750" y="1017725"/>
            <a:ext cx="6602511"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FF"/>
                </a:solidFill>
                <a:latin typeface="Fira Sans Condensed"/>
                <a:ea typeface="Fira Sans Condensed"/>
                <a:cs typeface="Fira Sans Condensed"/>
                <a:sym typeface="Fira Sans Condensed"/>
              </a:rPr>
              <a:t>Resource</a:t>
            </a:r>
            <a:r>
              <a:rPr lang="en" b="1">
                <a:latin typeface="Fira Sans Condensed"/>
                <a:ea typeface="Fira Sans Condensed"/>
                <a:cs typeface="Fira Sans Condensed"/>
                <a:sym typeface="Fira Sans Condensed"/>
              </a:rPr>
              <a:t>: Viridis package</a:t>
            </a:r>
            <a:endParaRPr b="1">
              <a:latin typeface="Fira Sans Condensed"/>
              <a:ea typeface="Fira Sans Condensed"/>
              <a:cs typeface="Fira Sans Condensed"/>
              <a:sym typeface="Fira Sans Condensed"/>
            </a:endParaRPr>
          </a:p>
        </p:txBody>
      </p:sp>
      <p:sp>
        <p:nvSpPr>
          <p:cNvPr id="201" name="Google Shape;201;p35"/>
          <p:cNvSpPr txBox="1">
            <a:spLocks noGrp="1"/>
          </p:cNvSpPr>
          <p:nvPr>
            <p:ph type="body" idx="1"/>
          </p:nvPr>
        </p:nvSpPr>
        <p:spPr>
          <a:xfrm>
            <a:off x="311700" y="1076275"/>
            <a:ext cx="8520600" cy="3872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Viridis was made as an R package designed to make plots easier to read by those with colourblindness, and to maintain contrast so plots are readable in grayscale (eg. in print)</a:t>
            </a:r>
            <a:endParaRPr sz="2200" dirty="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dirty="0">
                <a:latin typeface="Fira Sans Condensed"/>
                <a:ea typeface="Fira Sans Condensed"/>
                <a:cs typeface="Fira Sans Condensed"/>
                <a:sym typeface="Fira Sans Condensed"/>
              </a:rPr>
              <a:t>Viridis can be used in Python with matplotlib as a colormap </a:t>
            </a:r>
            <a:r>
              <a:rPr lang="en-CA" sz="2200" dirty="0">
                <a:latin typeface="Fira Sans Condensed"/>
                <a:ea typeface="Fira Sans Condensed"/>
                <a:cs typeface="Fira Sans Condensed"/>
                <a:sym typeface="Fira Sans Condensed"/>
                <a:hlinkClick r:id="rId3"/>
              </a:rPr>
              <a:t>https://matplotlib.org/stable/users/explain/colors/colormaps.html</a:t>
            </a:r>
            <a:r>
              <a:rPr lang="en-CA" sz="2200" dirty="0">
                <a:latin typeface="Fira Sans Condensed"/>
                <a:ea typeface="Fira Sans Condensed"/>
                <a:cs typeface="Fira Sans Condensed"/>
                <a:sym typeface="Fira Sans Condensed"/>
              </a:rPr>
              <a:t> </a:t>
            </a:r>
            <a:endParaRPr dirty="0">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Viridis package - Example</a:t>
            </a:r>
            <a:endParaRPr b="1">
              <a:latin typeface="Fira Sans Condensed"/>
              <a:ea typeface="Fira Sans Condensed"/>
              <a:cs typeface="Fira Sans Condensed"/>
              <a:sym typeface="Fira Sans Condensed"/>
            </a:endParaRPr>
          </a:p>
        </p:txBody>
      </p:sp>
      <p:pic>
        <p:nvPicPr>
          <p:cNvPr id="208" name="Google Shape;208;p36">
            <a:hlinkClick r:id="rId3"/>
          </p:cNvPr>
          <p:cNvPicPr preferRelativeResize="0"/>
          <p:nvPr/>
        </p:nvPicPr>
        <p:blipFill>
          <a:blip r:embed="rId4">
            <a:alphaModFix/>
          </a:blip>
          <a:stretch>
            <a:fillRect/>
          </a:stretch>
        </p:blipFill>
        <p:spPr>
          <a:xfrm>
            <a:off x="1897313" y="1017725"/>
            <a:ext cx="5349365"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Viridis package - As perceived with colourblindness</a:t>
            </a:r>
            <a:endParaRPr b="1">
              <a:latin typeface="Fira Sans Condensed"/>
              <a:ea typeface="Fira Sans Condensed"/>
              <a:cs typeface="Fira Sans Condensed"/>
              <a:sym typeface="Fira Sans Condensed"/>
            </a:endParaRPr>
          </a:p>
        </p:txBody>
      </p:sp>
      <p:graphicFrame>
        <p:nvGraphicFramePr>
          <p:cNvPr id="214" name="Google Shape;214;p37"/>
          <p:cNvGraphicFramePr/>
          <p:nvPr/>
        </p:nvGraphicFramePr>
        <p:xfrm>
          <a:off x="311700" y="1216575"/>
          <a:ext cx="8624525" cy="3574000"/>
        </p:xfrm>
        <a:graphic>
          <a:graphicData uri="http://schemas.openxmlformats.org/drawingml/2006/table">
            <a:tbl>
              <a:tblPr>
                <a:noFill/>
                <a:tableStyleId>{F2B0A0DC-E369-44B2-851C-B76BF1D5718A}</a:tableStyleId>
              </a:tblPr>
              <a:tblGrid>
                <a:gridCol w="1685100">
                  <a:extLst>
                    <a:ext uri="{9D8B030D-6E8A-4147-A177-3AD203B41FA5}">
                      <a16:colId xmlns:a16="http://schemas.microsoft.com/office/drawing/2014/main" val="20000"/>
                    </a:ext>
                  </a:extLst>
                </a:gridCol>
                <a:gridCol w="3429650">
                  <a:extLst>
                    <a:ext uri="{9D8B030D-6E8A-4147-A177-3AD203B41FA5}">
                      <a16:colId xmlns:a16="http://schemas.microsoft.com/office/drawing/2014/main" val="20001"/>
                    </a:ext>
                  </a:extLst>
                </a:gridCol>
                <a:gridCol w="3509775">
                  <a:extLst>
                    <a:ext uri="{9D8B030D-6E8A-4147-A177-3AD203B41FA5}">
                      <a16:colId xmlns:a16="http://schemas.microsoft.com/office/drawing/2014/main" val="20002"/>
                    </a:ext>
                  </a:extLst>
                </a:gridCol>
              </a:tblGrid>
              <a:tr h="496600">
                <a:tc>
                  <a:txBody>
                    <a:bodyPr/>
                    <a:lstStyle/>
                    <a:p>
                      <a:pPr marL="0" lvl="0" indent="0" algn="ctr" rtl="0">
                        <a:spcBef>
                          <a:spcPts val="0"/>
                        </a:spcBef>
                        <a:spcAft>
                          <a:spcPts val="0"/>
                        </a:spcAft>
                        <a:buNone/>
                      </a:pPr>
                      <a:endParaRPr sz="1600" b="1">
                        <a:latin typeface="Fira Sans Condensed"/>
                        <a:ea typeface="Fira Sans Condensed"/>
                        <a:cs typeface="Fira Sans Condensed"/>
                        <a:sym typeface="Fira Sans Condensed"/>
                      </a:endParaRPr>
                    </a:p>
                  </a:txBody>
                  <a:tcPr marL="91425" marR="91425" marT="91425" marB="91425"/>
                </a:tc>
                <a:tc>
                  <a:txBody>
                    <a:bodyPr/>
                    <a:lstStyle/>
                    <a:p>
                      <a:pPr marL="0" lvl="0" indent="0" algn="ctr" rtl="0">
                        <a:spcBef>
                          <a:spcPts val="0"/>
                        </a:spcBef>
                        <a:spcAft>
                          <a:spcPts val="0"/>
                        </a:spcAft>
                        <a:buNone/>
                      </a:pPr>
                      <a:r>
                        <a:rPr lang="en" sz="1600" b="1">
                          <a:latin typeface="Fira Sans Condensed"/>
                          <a:ea typeface="Fira Sans Condensed"/>
                          <a:cs typeface="Fira Sans Condensed"/>
                          <a:sym typeface="Fira Sans Condensed"/>
                        </a:rPr>
                        <a:t>ggplot Default Colour Palettes</a:t>
                      </a:r>
                      <a:endParaRPr sz="1600" b="1">
                        <a:latin typeface="Fira Sans Condensed"/>
                        <a:ea typeface="Fira Sans Condensed"/>
                        <a:cs typeface="Fira Sans Condensed"/>
                        <a:sym typeface="Fira Sans Condensed"/>
                      </a:endParaRPr>
                    </a:p>
                  </a:txBody>
                  <a:tcPr marL="91425" marR="91425" marT="91425" marB="91425"/>
                </a:tc>
                <a:tc>
                  <a:txBody>
                    <a:bodyPr/>
                    <a:lstStyle/>
                    <a:p>
                      <a:pPr marL="0" lvl="0" indent="0" algn="ctr" rtl="0">
                        <a:spcBef>
                          <a:spcPts val="0"/>
                        </a:spcBef>
                        <a:spcAft>
                          <a:spcPts val="0"/>
                        </a:spcAft>
                        <a:buNone/>
                      </a:pPr>
                      <a:r>
                        <a:rPr lang="en" sz="1600" b="1">
                          <a:latin typeface="Fira Sans Condensed"/>
                          <a:ea typeface="Fira Sans Condensed"/>
                          <a:cs typeface="Fira Sans Condensed"/>
                          <a:sym typeface="Fira Sans Condensed"/>
                        </a:rPr>
                        <a:t>viridis Default Colour Palette</a:t>
                      </a:r>
                      <a:endParaRPr sz="1600" b="1">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0"/>
                  </a:ext>
                </a:extLst>
              </a:tr>
              <a:tr h="769350">
                <a:tc>
                  <a:txBody>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Base</a:t>
                      </a:r>
                      <a:endParaRPr>
                        <a:latin typeface="Fira Sans Condensed"/>
                        <a:ea typeface="Fira Sans Condensed"/>
                        <a:cs typeface="Fira Sans Condensed"/>
                        <a:sym typeface="Fira Sans Condensed"/>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769350">
                <a:tc>
                  <a:txBody>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Green-Blind (Deuteranopia)</a:t>
                      </a:r>
                      <a:endParaRPr>
                        <a:latin typeface="Fira Sans Condensed"/>
                        <a:ea typeface="Fira Sans Condensed"/>
                        <a:cs typeface="Fira Sans Condensed"/>
                        <a:sym typeface="Fira Sans Condensed"/>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769350">
                <a:tc>
                  <a:txBody>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Red-Blind (Protanopia)</a:t>
                      </a:r>
                      <a:endParaRPr>
                        <a:latin typeface="Fira Sans Condensed"/>
                        <a:ea typeface="Fira Sans Condensed"/>
                        <a:cs typeface="Fira Sans Condensed"/>
                        <a:sym typeface="Fira Sans Condensed"/>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769350">
                <a:tc>
                  <a:txBody>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Desaturated</a:t>
                      </a:r>
                      <a:endParaRPr>
                        <a:latin typeface="Fira Sans Condensed"/>
                        <a:ea typeface="Fira Sans Condensed"/>
                        <a:cs typeface="Fira Sans Condensed"/>
                        <a:sym typeface="Fira Sans Condensed"/>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bl>
          </a:graphicData>
        </a:graphic>
      </p:graphicFrame>
      <p:pic>
        <p:nvPicPr>
          <p:cNvPr id="215" name="Google Shape;215;p37"/>
          <p:cNvPicPr preferRelativeResize="0"/>
          <p:nvPr/>
        </p:nvPicPr>
        <p:blipFill rotWithShape="1">
          <a:blip r:embed="rId3">
            <a:alphaModFix/>
          </a:blip>
          <a:srcRect t="40596"/>
          <a:stretch/>
        </p:blipFill>
        <p:spPr>
          <a:xfrm>
            <a:off x="2163050" y="2029450"/>
            <a:ext cx="3081550" cy="212075"/>
          </a:xfrm>
          <a:prstGeom prst="rect">
            <a:avLst/>
          </a:prstGeom>
          <a:noFill/>
          <a:ln>
            <a:noFill/>
          </a:ln>
        </p:spPr>
      </p:pic>
      <p:pic>
        <p:nvPicPr>
          <p:cNvPr id="216" name="Google Shape;216;p37"/>
          <p:cNvPicPr preferRelativeResize="0"/>
          <p:nvPr/>
        </p:nvPicPr>
        <p:blipFill rotWithShape="1">
          <a:blip r:embed="rId4">
            <a:alphaModFix/>
          </a:blip>
          <a:srcRect t="35123"/>
          <a:stretch/>
        </p:blipFill>
        <p:spPr>
          <a:xfrm>
            <a:off x="5490775" y="2029446"/>
            <a:ext cx="3341524" cy="212075"/>
          </a:xfrm>
          <a:prstGeom prst="rect">
            <a:avLst/>
          </a:prstGeom>
          <a:noFill/>
          <a:ln>
            <a:noFill/>
          </a:ln>
        </p:spPr>
      </p:pic>
      <p:pic>
        <p:nvPicPr>
          <p:cNvPr id="217" name="Google Shape;217;p37"/>
          <p:cNvPicPr preferRelativeResize="0"/>
          <p:nvPr/>
        </p:nvPicPr>
        <p:blipFill>
          <a:blip r:embed="rId5">
            <a:alphaModFix/>
          </a:blip>
          <a:stretch>
            <a:fillRect/>
          </a:stretch>
        </p:blipFill>
        <p:spPr>
          <a:xfrm>
            <a:off x="2163050" y="4324350"/>
            <a:ext cx="3081550" cy="200300"/>
          </a:xfrm>
          <a:prstGeom prst="rect">
            <a:avLst/>
          </a:prstGeom>
          <a:noFill/>
          <a:ln>
            <a:noFill/>
          </a:ln>
        </p:spPr>
      </p:pic>
      <p:pic>
        <p:nvPicPr>
          <p:cNvPr id="218" name="Google Shape;218;p37"/>
          <p:cNvPicPr preferRelativeResize="0"/>
          <p:nvPr/>
        </p:nvPicPr>
        <p:blipFill>
          <a:blip r:embed="rId6">
            <a:alphaModFix/>
          </a:blip>
          <a:stretch>
            <a:fillRect/>
          </a:stretch>
        </p:blipFill>
        <p:spPr>
          <a:xfrm>
            <a:off x="5566975" y="4314101"/>
            <a:ext cx="3209121" cy="212075"/>
          </a:xfrm>
          <a:prstGeom prst="rect">
            <a:avLst/>
          </a:prstGeom>
          <a:noFill/>
          <a:ln>
            <a:noFill/>
          </a:ln>
        </p:spPr>
      </p:pic>
      <p:pic>
        <p:nvPicPr>
          <p:cNvPr id="219" name="Google Shape;219;p37"/>
          <p:cNvPicPr preferRelativeResize="0"/>
          <p:nvPr/>
        </p:nvPicPr>
        <p:blipFill>
          <a:blip r:embed="rId7">
            <a:alphaModFix/>
          </a:blip>
          <a:stretch>
            <a:fillRect/>
          </a:stretch>
        </p:blipFill>
        <p:spPr>
          <a:xfrm>
            <a:off x="2163049" y="3544150"/>
            <a:ext cx="3081549" cy="185125"/>
          </a:xfrm>
          <a:prstGeom prst="rect">
            <a:avLst/>
          </a:prstGeom>
          <a:noFill/>
          <a:ln>
            <a:noFill/>
          </a:ln>
        </p:spPr>
      </p:pic>
      <p:pic>
        <p:nvPicPr>
          <p:cNvPr id="220" name="Google Shape;220;p37"/>
          <p:cNvPicPr preferRelativeResize="0"/>
          <p:nvPr/>
        </p:nvPicPr>
        <p:blipFill>
          <a:blip r:embed="rId8">
            <a:alphaModFix/>
          </a:blip>
          <a:stretch>
            <a:fillRect/>
          </a:stretch>
        </p:blipFill>
        <p:spPr>
          <a:xfrm>
            <a:off x="5500775" y="3534880"/>
            <a:ext cx="3341524" cy="203650"/>
          </a:xfrm>
          <a:prstGeom prst="rect">
            <a:avLst/>
          </a:prstGeom>
          <a:noFill/>
          <a:ln>
            <a:noFill/>
          </a:ln>
        </p:spPr>
      </p:pic>
      <p:pic>
        <p:nvPicPr>
          <p:cNvPr id="221" name="Google Shape;221;p37"/>
          <p:cNvPicPr preferRelativeResize="0"/>
          <p:nvPr/>
        </p:nvPicPr>
        <p:blipFill>
          <a:blip r:embed="rId9">
            <a:alphaModFix/>
          </a:blip>
          <a:stretch>
            <a:fillRect/>
          </a:stretch>
        </p:blipFill>
        <p:spPr>
          <a:xfrm>
            <a:off x="2163050" y="2768493"/>
            <a:ext cx="3081551" cy="180590"/>
          </a:xfrm>
          <a:prstGeom prst="rect">
            <a:avLst/>
          </a:prstGeom>
          <a:noFill/>
          <a:ln>
            <a:noFill/>
          </a:ln>
        </p:spPr>
      </p:pic>
      <p:pic>
        <p:nvPicPr>
          <p:cNvPr id="222" name="Google Shape;222;p37"/>
          <p:cNvPicPr preferRelativeResize="0"/>
          <p:nvPr/>
        </p:nvPicPr>
        <p:blipFill>
          <a:blip r:embed="rId10">
            <a:alphaModFix/>
          </a:blip>
          <a:stretch>
            <a:fillRect/>
          </a:stretch>
        </p:blipFill>
        <p:spPr>
          <a:xfrm rot="10800000" flipH="1">
            <a:off x="5500775" y="2743720"/>
            <a:ext cx="3341525" cy="2155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8">
            <a:hlinkClick r:id="rId3"/>
          </p:cNvPr>
          <p:cNvPicPr preferRelativeResize="0"/>
          <p:nvPr/>
        </p:nvPicPr>
        <p:blipFill rotWithShape="1">
          <a:blip r:embed="rId4">
            <a:alphaModFix/>
          </a:blip>
          <a:srcRect t="30055"/>
          <a:stretch/>
        </p:blipFill>
        <p:spPr>
          <a:xfrm>
            <a:off x="3138913" y="3905325"/>
            <a:ext cx="2866174" cy="1106975"/>
          </a:xfrm>
          <a:prstGeom prst="rect">
            <a:avLst/>
          </a:prstGeom>
          <a:noFill/>
          <a:ln>
            <a:noFill/>
          </a:ln>
        </p:spPr>
      </p:pic>
      <p:sp>
        <p:nvSpPr>
          <p:cNvPr id="228" name="Google Shape;22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Moving beyond colour</a:t>
            </a:r>
            <a:endParaRPr b="1">
              <a:latin typeface="Fira Sans Condensed"/>
              <a:ea typeface="Fira Sans Condensed"/>
              <a:cs typeface="Fira Sans Condensed"/>
              <a:sym typeface="Fira Sans Condensed"/>
            </a:endParaRPr>
          </a:p>
        </p:txBody>
      </p:sp>
      <p:sp>
        <p:nvSpPr>
          <p:cNvPr id="229" name="Google Shape;229;p38"/>
          <p:cNvSpPr txBox="1">
            <a:spLocks noGrp="1"/>
          </p:cNvSpPr>
          <p:nvPr>
            <p:ph type="body" idx="1"/>
          </p:nvPr>
        </p:nvSpPr>
        <p:spPr>
          <a:xfrm>
            <a:off x="311700" y="10762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Even when we make use of best practice for accessible use of colour in our data visualization, we should </a:t>
            </a:r>
            <a:r>
              <a:rPr lang="en" sz="2200">
                <a:solidFill>
                  <a:srgbClr val="0000FF"/>
                </a:solidFill>
                <a:latin typeface="Fira Sans Condensed"/>
                <a:ea typeface="Fira Sans Condensed"/>
                <a:cs typeface="Fira Sans Condensed"/>
                <a:sym typeface="Fira Sans Condensed"/>
              </a:rPr>
              <a:t>avoid relying only on colour, where possible</a:t>
            </a:r>
            <a:endParaRPr sz="2200">
              <a:solidFill>
                <a:srgbClr val="0000FF"/>
              </a:solidFill>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Think back to our ‘Daily Habits’ example - use of patterns or textures in addition to colour on our bars could have made the visualization more accessible to people with visual impairments, even with the current colour scheme </a:t>
            </a:r>
            <a:endParaRPr sz="2200">
              <a:latin typeface="Fira Sans Condensed"/>
              <a:ea typeface="Fira Sans Condensed"/>
              <a:cs typeface="Fira Sans Condensed"/>
              <a:sym typeface="Fira Sans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9"/>
          <p:cNvSpPr txBox="1">
            <a:spLocks noGrp="1"/>
          </p:cNvSpPr>
          <p:nvPr>
            <p:ph type="subTitle" idx="4294967295"/>
          </p:nvPr>
        </p:nvSpPr>
        <p:spPr>
          <a:xfrm>
            <a:off x="1259250" y="2128900"/>
            <a:ext cx="6625500" cy="903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Text</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Labels and legends</a:t>
            </a:r>
            <a:endParaRPr b="1">
              <a:latin typeface="Fira Sans Condensed"/>
              <a:ea typeface="Fira Sans Condensed"/>
              <a:cs typeface="Fira Sans Condensed"/>
              <a:sym typeface="Fira Sans Condensed"/>
            </a:endParaRPr>
          </a:p>
        </p:txBody>
      </p:sp>
      <p:sp>
        <p:nvSpPr>
          <p:cNvPr id="241" name="Google Shape;241;p40"/>
          <p:cNvSpPr txBox="1">
            <a:spLocks noGrp="1"/>
          </p:cNvSpPr>
          <p:nvPr>
            <p:ph type="body" idx="1"/>
          </p:nvPr>
        </p:nvSpPr>
        <p:spPr>
          <a:xfrm>
            <a:off x="311700" y="1152475"/>
            <a:ext cx="8520600" cy="3030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If we want to minimize colours and patterns, data labels (on individual data points or on bars in a bar graph) can make visualizations easier to follow</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Every visual element on our graph should be clearly described in a legend; additional, brief written descriptions of visual elements can also </a:t>
            </a:r>
            <a:r>
              <a:rPr lang="en" sz="2200" u="sng">
                <a:solidFill>
                  <a:schemeClr val="hlink"/>
                </a:solidFill>
                <a:latin typeface="Fira Sans Condensed"/>
                <a:ea typeface="Fira Sans Condensed"/>
                <a:cs typeface="Fira Sans Condensed"/>
                <a:sym typeface="Fira Sans Condensed"/>
                <a:hlinkClick r:id="rId3"/>
              </a:rPr>
              <a:t>reduce anxiety</a:t>
            </a:r>
            <a:r>
              <a:rPr lang="en" sz="2200">
                <a:latin typeface="Fira Sans Condensed"/>
                <a:ea typeface="Fira Sans Condensed"/>
                <a:cs typeface="Fira Sans Condensed"/>
                <a:sym typeface="Fira Sans Condensed"/>
              </a:rPr>
              <a:t> for our audiences</a:t>
            </a:r>
            <a:endParaRPr sz="2200">
              <a:latin typeface="Fira Sans Condensed"/>
              <a:ea typeface="Fira Sans Condensed"/>
              <a:cs typeface="Fira Sans Condensed"/>
              <a:sym typeface="Fira Sans Condensed"/>
            </a:endParaRPr>
          </a:p>
        </p:txBody>
      </p:sp>
      <p:sp>
        <p:nvSpPr>
          <p:cNvPr id="242" name="Google Shape;242;p40"/>
          <p:cNvSpPr txBox="1"/>
          <p:nvPr/>
        </p:nvSpPr>
        <p:spPr>
          <a:xfrm>
            <a:off x="7767200" y="4739745"/>
            <a:ext cx="1455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(Fossheim, 2020)</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Fonts and typefaces</a:t>
            </a:r>
            <a:endParaRPr b="1">
              <a:latin typeface="Fira Sans Condensed"/>
              <a:ea typeface="Fira Sans Condensed"/>
              <a:cs typeface="Fira Sans Condensed"/>
              <a:sym typeface="Fira Sans Condensed"/>
            </a:endParaRPr>
          </a:p>
        </p:txBody>
      </p:sp>
      <p:sp>
        <p:nvSpPr>
          <p:cNvPr id="248" name="Google Shape;248;p41"/>
          <p:cNvSpPr txBox="1">
            <a:spLocks noGrp="1"/>
          </p:cNvSpPr>
          <p:nvPr>
            <p:ph type="body" idx="1"/>
          </p:nvPr>
        </p:nvSpPr>
        <p:spPr>
          <a:xfrm>
            <a:off x="311700" y="1152475"/>
            <a:ext cx="8520600" cy="3030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 </a:t>
            </a:r>
            <a:r>
              <a:rPr lang="en" sz="2200">
                <a:solidFill>
                  <a:srgbClr val="0000FF"/>
                </a:solidFill>
                <a:latin typeface="Fira Sans Condensed"/>
                <a:ea typeface="Fira Sans Condensed"/>
                <a:cs typeface="Fira Sans Condensed"/>
                <a:sym typeface="Fira Sans Condensed"/>
              </a:rPr>
              <a:t>typeface </a:t>
            </a:r>
            <a:r>
              <a:rPr lang="en" sz="2200">
                <a:latin typeface="Fira Sans Condensed"/>
                <a:ea typeface="Fira Sans Condensed"/>
                <a:cs typeface="Fira Sans Condensed"/>
                <a:sym typeface="Fira Sans Condensed"/>
              </a:rPr>
              <a:t>is a set of text characters (eg. Arial, Times New Roman)</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 </a:t>
            </a:r>
            <a:r>
              <a:rPr lang="en" sz="2200">
                <a:solidFill>
                  <a:srgbClr val="0000FF"/>
                </a:solidFill>
                <a:latin typeface="Fira Sans Condensed"/>
                <a:ea typeface="Fira Sans Condensed"/>
                <a:cs typeface="Fira Sans Condensed"/>
                <a:sym typeface="Fira Sans Condensed"/>
              </a:rPr>
              <a:t>font </a:t>
            </a:r>
            <a:r>
              <a:rPr lang="en" sz="2200">
                <a:latin typeface="Fira Sans Condensed"/>
                <a:ea typeface="Fira Sans Condensed"/>
                <a:cs typeface="Fira Sans Condensed"/>
                <a:sym typeface="Fira Sans Condensed"/>
              </a:rPr>
              <a:t>is a subset of a typeface (eg. 12 point Arial in italic)</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Certain typefaces and fonts are considered more accessible than others in design and data visualization contexts</a:t>
            </a:r>
            <a:endParaRPr sz="2200">
              <a:latin typeface="Fira Sans Condensed"/>
              <a:ea typeface="Fira Sans Condensed"/>
              <a:cs typeface="Fira Sans Condensed"/>
              <a:sym typeface="Fira Sans Condensed"/>
            </a:endParaRPr>
          </a:p>
        </p:txBody>
      </p:sp>
      <p:sp>
        <p:nvSpPr>
          <p:cNvPr id="249" name="Google Shape;249;p41"/>
          <p:cNvSpPr txBox="1"/>
          <p:nvPr/>
        </p:nvSpPr>
        <p:spPr>
          <a:xfrm>
            <a:off x="7910075" y="4739745"/>
            <a:ext cx="1389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(WebAIM,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Typeface</a:t>
            </a:r>
            <a:endParaRPr b="1">
              <a:latin typeface="Fira Sans Condensed"/>
              <a:ea typeface="Fira Sans Condensed"/>
              <a:cs typeface="Fira Sans Condensed"/>
              <a:sym typeface="Fira Sans Condensed"/>
            </a:endParaRPr>
          </a:p>
        </p:txBody>
      </p:sp>
      <p:sp>
        <p:nvSpPr>
          <p:cNvPr id="255" name="Google Shape;255;p42"/>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There is no single ‘right’ typeface or font to use, but generally sans-serif fonts are more accessible for </a:t>
            </a:r>
            <a:r>
              <a:rPr lang="en" sz="2200" u="sng">
                <a:solidFill>
                  <a:schemeClr val="hlink"/>
                </a:solidFill>
                <a:latin typeface="Fira Sans Condensed"/>
                <a:ea typeface="Fira Sans Condensed"/>
                <a:cs typeface="Fira Sans Condensed"/>
                <a:sym typeface="Fira Sans Condensed"/>
                <a:hlinkClick r:id="rId3"/>
              </a:rPr>
              <a:t>people with cognitive disabilities</a:t>
            </a:r>
            <a:r>
              <a:rPr lang="en" sz="2200">
                <a:latin typeface="Fira Sans Condensed"/>
                <a:ea typeface="Fira Sans Condensed"/>
                <a:cs typeface="Fira Sans Condensed"/>
                <a:sym typeface="Fira Sans Condensed"/>
              </a:rPr>
              <a:t>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Typefaces </a:t>
            </a:r>
            <a:r>
              <a:rPr lang="en" sz="2200" u="sng">
                <a:solidFill>
                  <a:schemeClr val="hlink"/>
                </a:solidFill>
                <a:latin typeface="Fira Sans Condensed"/>
                <a:ea typeface="Fira Sans Condensed"/>
                <a:cs typeface="Fira Sans Condensed"/>
                <a:sym typeface="Fira Sans Condensed"/>
                <a:hlinkClick r:id="rId4"/>
              </a:rPr>
              <a:t>identified</a:t>
            </a:r>
            <a:r>
              <a:rPr lang="en" sz="2200">
                <a:latin typeface="Fira Sans Condensed"/>
                <a:ea typeface="Fira Sans Condensed"/>
                <a:cs typeface="Fira Sans Condensed"/>
                <a:sym typeface="Fira Sans Condensed"/>
              </a:rPr>
              <a:t> as easier to read for people with dyslexia include:</a:t>
            </a:r>
            <a:endParaRPr sz="2200">
              <a:latin typeface="Fira Sans Condensed"/>
              <a:ea typeface="Fira Sans Condensed"/>
              <a:cs typeface="Fira Sans Condensed"/>
              <a:sym typeface="Fira Sans Condensed"/>
            </a:endParaRPr>
          </a:p>
          <a:p>
            <a:pPr marL="0" lvl="0" indent="0" algn="ctr" rtl="0">
              <a:spcBef>
                <a:spcPts val="1200"/>
              </a:spcBef>
              <a:spcAft>
                <a:spcPts val="0"/>
              </a:spcAft>
              <a:buNone/>
            </a:pPr>
            <a:r>
              <a:rPr lang="en" sz="2000">
                <a:latin typeface="Helvetica Neue"/>
                <a:ea typeface="Helvetica Neue"/>
                <a:cs typeface="Helvetica Neue"/>
                <a:sym typeface="Helvetica Neue"/>
              </a:rPr>
              <a:t>Helvetica      </a:t>
            </a:r>
            <a:r>
              <a:rPr lang="en" sz="2000">
                <a:latin typeface="Courier New"/>
                <a:ea typeface="Courier New"/>
                <a:cs typeface="Courier New"/>
                <a:sym typeface="Courier New"/>
              </a:rPr>
              <a:t>Courier   </a:t>
            </a:r>
            <a:r>
              <a:rPr lang="en" sz="2000"/>
              <a:t>Arial       </a:t>
            </a:r>
            <a:r>
              <a:rPr lang="en" sz="2000">
                <a:latin typeface="Verdana"/>
                <a:ea typeface="Verdana"/>
                <a:cs typeface="Verdana"/>
                <a:sym typeface="Verdana"/>
              </a:rPr>
              <a:t>Verdana</a:t>
            </a:r>
            <a:endParaRPr sz="20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a:latin typeface="Fira Sans Condensed"/>
                <a:ea typeface="Fira Sans Condensed"/>
                <a:cs typeface="Fira Sans Condensed"/>
                <a:sym typeface="Fira Sans Condensed"/>
              </a:rPr>
              <a:t>We should </a:t>
            </a:r>
            <a:r>
              <a:rPr lang="en" sz="2200" u="sng">
                <a:solidFill>
                  <a:schemeClr val="hlink"/>
                </a:solidFill>
                <a:latin typeface="Fira Sans Condensed"/>
                <a:ea typeface="Fira Sans Condensed"/>
                <a:cs typeface="Fira Sans Condensed"/>
                <a:sym typeface="Fira Sans Condensed"/>
                <a:hlinkClick r:id="rId5"/>
              </a:rPr>
              <a:t>also </a:t>
            </a:r>
            <a:r>
              <a:rPr lang="en" sz="2200">
                <a:latin typeface="Fira Sans Condensed"/>
                <a:ea typeface="Fira Sans Condensed"/>
                <a:cs typeface="Fira Sans Condensed"/>
                <a:sym typeface="Fira Sans Condensed"/>
              </a:rPr>
              <a:t>avoid overwhelming users by switching between too many different typefaces in one graphic</a:t>
            </a:r>
            <a:endParaRPr sz="2200">
              <a:latin typeface="Fira Sans Condensed"/>
              <a:ea typeface="Fira Sans Condensed"/>
              <a:cs typeface="Fira Sans Condensed"/>
              <a:sym typeface="Fira Sans Condensed"/>
            </a:endParaRPr>
          </a:p>
        </p:txBody>
      </p:sp>
      <p:sp>
        <p:nvSpPr>
          <p:cNvPr id="256" name="Google Shape;256;p42"/>
          <p:cNvSpPr txBox="1"/>
          <p:nvPr/>
        </p:nvSpPr>
        <p:spPr>
          <a:xfrm>
            <a:off x="5964890" y="4732620"/>
            <a:ext cx="3285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(WebAIM, 2020; Rello &amp; Baeza-Yates, 2013)</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subTitle" idx="4294967295"/>
          </p:nvPr>
        </p:nvSpPr>
        <p:spPr>
          <a:xfrm>
            <a:off x="1961250" y="1851100"/>
            <a:ext cx="5221500" cy="14586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Case Study: Who gets to use data visualizations?</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Font size and spacing</a:t>
            </a:r>
            <a:endParaRPr b="1">
              <a:latin typeface="Fira Sans Condensed"/>
              <a:ea typeface="Fira Sans Condensed"/>
              <a:cs typeface="Fira Sans Condensed"/>
              <a:sym typeface="Fira Sans Condensed"/>
            </a:endParaRPr>
          </a:p>
        </p:txBody>
      </p:sp>
      <p:sp>
        <p:nvSpPr>
          <p:cNvPr id="262" name="Google Shape;262;p43"/>
          <p:cNvSpPr txBox="1">
            <a:spLocks noGrp="1"/>
          </p:cNvSpPr>
          <p:nvPr>
            <p:ph type="body" idx="1"/>
          </p:nvPr>
        </p:nvSpPr>
        <p:spPr>
          <a:xfrm>
            <a:off x="311700" y="1152475"/>
            <a:ext cx="8520600" cy="35526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Text on our data visualizations should be at least 12 point size or greater, if possible</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Spacing also affects the readability of text on our visualizations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solidFill>
                  <a:srgbClr val="0000FF"/>
                </a:solidFill>
                <a:latin typeface="Fira Sans Condensed"/>
                <a:ea typeface="Fira Sans Condensed"/>
                <a:cs typeface="Fira Sans Condensed"/>
                <a:sym typeface="Fira Sans Condensed"/>
              </a:rPr>
              <a:t>Monospaced </a:t>
            </a:r>
            <a:r>
              <a:rPr lang="en" sz="2200">
                <a:latin typeface="Fira Sans Condensed"/>
                <a:ea typeface="Fira Sans Condensed"/>
                <a:cs typeface="Fira Sans Condensed"/>
                <a:sym typeface="Fira Sans Condensed"/>
              </a:rPr>
              <a:t>text (each character takes the same amount of space) is more widely accessible than </a:t>
            </a:r>
            <a:r>
              <a:rPr lang="en" sz="2200">
                <a:solidFill>
                  <a:srgbClr val="0000FF"/>
                </a:solidFill>
                <a:latin typeface="Fira Sans Condensed"/>
                <a:ea typeface="Fira Sans Condensed"/>
                <a:cs typeface="Fira Sans Condensed"/>
                <a:sym typeface="Fira Sans Condensed"/>
              </a:rPr>
              <a:t>proportionally spaced</a:t>
            </a:r>
            <a:r>
              <a:rPr lang="en" sz="2200">
                <a:latin typeface="Fira Sans Condensed"/>
                <a:ea typeface="Fira Sans Condensed"/>
                <a:cs typeface="Fira Sans Condensed"/>
                <a:sym typeface="Fira Sans Condensed"/>
              </a:rPr>
              <a:t> text (each character only takes the space it needs)</a:t>
            </a:r>
            <a:endParaRPr sz="2200">
              <a:latin typeface="Fira Sans Condensed"/>
              <a:ea typeface="Fira Sans Condensed"/>
              <a:cs typeface="Fira Sans Condensed"/>
              <a:sym typeface="Fira Sans Condensed"/>
            </a:endParaRPr>
          </a:p>
        </p:txBody>
      </p:sp>
      <p:sp>
        <p:nvSpPr>
          <p:cNvPr id="263" name="Google Shape;263;p43"/>
          <p:cNvSpPr txBox="1"/>
          <p:nvPr/>
        </p:nvSpPr>
        <p:spPr>
          <a:xfrm>
            <a:off x="4812030" y="4728315"/>
            <a:ext cx="4514190"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(Shared Services Canada, 2021; </a:t>
            </a:r>
            <a:r>
              <a:rPr lang="en" dirty="0">
                <a:solidFill>
                  <a:schemeClr val="dk2"/>
                </a:solidFill>
                <a:latin typeface="Fira Sans Condensed"/>
                <a:ea typeface="Fira Sans Condensed"/>
                <a:cs typeface="Fira Sans Condensed"/>
                <a:sym typeface="Fira Sans Condensed"/>
              </a:rPr>
              <a:t>Rello &amp; Baeza-Yates, 2013</a:t>
            </a:r>
            <a:r>
              <a:rPr lang="en" dirty="0">
                <a:solidFill>
                  <a:srgbClr val="595959"/>
                </a:solidFill>
                <a:latin typeface="Fira Sans Condensed"/>
                <a:ea typeface="Fira Sans Condensed"/>
                <a:cs typeface="Fira Sans Condensed"/>
                <a:sym typeface="Fira Sans Condensed"/>
              </a:rPr>
              <a:t>)</a:t>
            </a:r>
            <a:endParaRPr sz="1200" dirty="0">
              <a:solidFill>
                <a:srgbClr val="595959"/>
              </a:solidFill>
              <a:latin typeface="Fira Sans Condensed"/>
              <a:ea typeface="Fira Sans Condensed"/>
              <a:cs typeface="Fira Sans Condensed"/>
              <a:sym typeface="Fira Sans Condensed"/>
            </a:endParaRPr>
          </a:p>
        </p:txBody>
      </p:sp>
      <p:pic>
        <p:nvPicPr>
          <p:cNvPr id="264" name="Google Shape;264;p43">
            <a:hlinkClick r:id="rId3"/>
          </p:cNvPr>
          <p:cNvPicPr preferRelativeResize="0"/>
          <p:nvPr/>
        </p:nvPicPr>
        <p:blipFill>
          <a:blip r:embed="rId4">
            <a:alphaModFix/>
          </a:blip>
          <a:stretch>
            <a:fillRect/>
          </a:stretch>
        </p:blipFill>
        <p:spPr>
          <a:xfrm>
            <a:off x="4959800" y="3697738"/>
            <a:ext cx="2661925" cy="626325"/>
          </a:xfrm>
          <a:prstGeom prst="rect">
            <a:avLst/>
          </a:prstGeom>
          <a:noFill/>
          <a:ln>
            <a:noFill/>
          </a:ln>
        </p:spPr>
      </p:pic>
      <p:pic>
        <p:nvPicPr>
          <p:cNvPr id="265" name="Google Shape;265;p43">
            <a:hlinkClick r:id="rId3"/>
          </p:cNvPr>
          <p:cNvPicPr preferRelativeResize="0"/>
          <p:nvPr/>
        </p:nvPicPr>
        <p:blipFill>
          <a:blip r:embed="rId5">
            <a:alphaModFix/>
          </a:blip>
          <a:stretch>
            <a:fillRect/>
          </a:stretch>
        </p:blipFill>
        <p:spPr>
          <a:xfrm>
            <a:off x="1336145" y="3712932"/>
            <a:ext cx="2661926" cy="595953"/>
          </a:xfrm>
          <a:prstGeom prst="rect">
            <a:avLst/>
          </a:prstGeom>
          <a:noFill/>
          <a:ln>
            <a:noFill/>
          </a:ln>
        </p:spPr>
      </p:pic>
      <p:sp>
        <p:nvSpPr>
          <p:cNvPr id="266" name="Google Shape;266;p43"/>
          <p:cNvSpPr txBox="1"/>
          <p:nvPr/>
        </p:nvSpPr>
        <p:spPr>
          <a:xfrm>
            <a:off x="1719553" y="4324050"/>
            <a:ext cx="1895100" cy="43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600" b="1">
                <a:solidFill>
                  <a:srgbClr val="595959"/>
                </a:solidFill>
                <a:latin typeface="Fira Sans Condensed"/>
                <a:ea typeface="Fira Sans Condensed"/>
                <a:cs typeface="Fira Sans Condensed"/>
                <a:sym typeface="Fira Sans Condensed"/>
              </a:rPr>
              <a:t>Monospaced Text</a:t>
            </a:r>
            <a:endParaRPr b="1">
              <a:solidFill>
                <a:srgbClr val="595959"/>
              </a:solidFill>
              <a:latin typeface="Fira Sans Condensed"/>
              <a:ea typeface="Fira Sans Condensed"/>
              <a:cs typeface="Fira Sans Condensed"/>
              <a:sym typeface="Fira Sans Condensed"/>
            </a:endParaRPr>
          </a:p>
        </p:txBody>
      </p:sp>
      <p:sp>
        <p:nvSpPr>
          <p:cNvPr id="267" name="Google Shape;267;p43"/>
          <p:cNvSpPr txBox="1"/>
          <p:nvPr/>
        </p:nvSpPr>
        <p:spPr>
          <a:xfrm>
            <a:off x="4926225" y="4324050"/>
            <a:ext cx="2729100" cy="43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600" b="1">
                <a:solidFill>
                  <a:srgbClr val="595959"/>
                </a:solidFill>
                <a:latin typeface="Fira Sans Condensed"/>
                <a:ea typeface="Fira Sans Condensed"/>
                <a:cs typeface="Fira Sans Condensed"/>
                <a:sym typeface="Fira Sans Condensed"/>
              </a:rPr>
              <a:t>Proportionally Spaced Text</a:t>
            </a:r>
            <a:endParaRPr b="1">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4"/>
          <p:cNvSpPr txBox="1">
            <a:spLocks noGrp="1"/>
          </p:cNvSpPr>
          <p:nvPr>
            <p:ph type="subTitle" idx="4294967295"/>
          </p:nvPr>
        </p:nvSpPr>
        <p:spPr>
          <a:xfrm>
            <a:off x="1259250" y="2128900"/>
            <a:ext cx="6625500" cy="903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Describing data visualizations</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Alt-text</a:t>
            </a:r>
            <a:endParaRPr b="1">
              <a:latin typeface="Fira Sans Condensed"/>
              <a:ea typeface="Fira Sans Condensed"/>
              <a:cs typeface="Fira Sans Condensed"/>
              <a:sym typeface="Fira Sans Condensed"/>
            </a:endParaRPr>
          </a:p>
        </p:txBody>
      </p:sp>
      <p:sp>
        <p:nvSpPr>
          <p:cNvPr id="279" name="Google Shape;279;p45"/>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To ensure that our data visualizations are accessible to people using a screen reader or unable to see the image, we include </a:t>
            </a:r>
            <a:r>
              <a:rPr lang="en" sz="2200">
                <a:solidFill>
                  <a:srgbClr val="0000FF"/>
                </a:solidFill>
                <a:latin typeface="Fira Sans Condensed"/>
                <a:ea typeface="Fira Sans Condensed"/>
                <a:cs typeface="Fira Sans Condensed"/>
                <a:sym typeface="Fira Sans Condensed"/>
              </a:rPr>
              <a:t>alternate text (alt-text)</a:t>
            </a:r>
            <a:endParaRPr sz="2200">
              <a:solidFill>
                <a:srgbClr val="0000FF"/>
              </a:solidFill>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Alt-text should convey all the essential information conveyed by an image</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Generally, alt-text consists of a description of the image; if there is text in the image, alt-text should include the text</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Alt-text should be in plain language and simple sentences, when possible</a:t>
            </a:r>
            <a:endParaRPr sz="2200">
              <a:latin typeface="Fira Sans Condensed"/>
              <a:ea typeface="Fira Sans Condensed"/>
              <a:cs typeface="Fira Sans Condensed"/>
              <a:sym typeface="Fira Sans Condensed"/>
            </a:endParaRPr>
          </a:p>
        </p:txBody>
      </p:sp>
      <p:sp>
        <p:nvSpPr>
          <p:cNvPr id="280" name="Google Shape;280;p45"/>
          <p:cNvSpPr txBox="1"/>
          <p:nvPr/>
        </p:nvSpPr>
        <p:spPr>
          <a:xfrm>
            <a:off x="6979620" y="4755480"/>
            <a:ext cx="2358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(University of Toronto, 2021)</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Activity: Alt-text</a:t>
            </a:r>
            <a:endParaRPr b="1">
              <a:latin typeface="Fira Sans Condensed"/>
              <a:ea typeface="Fira Sans Condensed"/>
              <a:cs typeface="Fira Sans Condensed"/>
              <a:sym typeface="Fira Sans Condensed"/>
            </a:endParaRPr>
          </a:p>
        </p:txBody>
      </p:sp>
      <p:sp>
        <p:nvSpPr>
          <p:cNvPr id="286" name="Google Shape;286;p46"/>
          <p:cNvSpPr txBox="1">
            <a:spLocks noGrp="1"/>
          </p:cNvSpPr>
          <p:nvPr>
            <p:ph type="body" idx="1"/>
          </p:nvPr>
        </p:nvSpPr>
        <p:spPr>
          <a:xfrm>
            <a:off x="311700" y="2249138"/>
            <a:ext cx="3992100" cy="984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2200" b="1">
                <a:latin typeface="Fira Sans Condensed"/>
                <a:ea typeface="Fira Sans Condensed"/>
                <a:cs typeface="Fira Sans Condensed"/>
                <a:sym typeface="Fira Sans Condensed"/>
              </a:rPr>
              <a:t>What would be suitable alt-text for this image?</a:t>
            </a:r>
            <a:endParaRPr sz="2200" b="1">
              <a:latin typeface="Fira Sans Condensed"/>
              <a:ea typeface="Fira Sans Condensed"/>
              <a:cs typeface="Fira Sans Condensed"/>
              <a:sym typeface="Fira Sans Condensed"/>
            </a:endParaRPr>
          </a:p>
        </p:txBody>
      </p:sp>
      <p:sp>
        <p:nvSpPr>
          <p:cNvPr id="287" name="Google Shape;287;p46"/>
          <p:cNvSpPr txBox="1"/>
          <p:nvPr/>
        </p:nvSpPr>
        <p:spPr>
          <a:xfrm>
            <a:off x="6968190" y="4766910"/>
            <a:ext cx="2358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(University of Toronto, 2021)</a:t>
            </a:r>
            <a:endParaRPr sz="1200" dirty="0">
              <a:solidFill>
                <a:srgbClr val="595959"/>
              </a:solidFill>
              <a:latin typeface="Fira Sans Condensed"/>
              <a:ea typeface="Fira Sans Condensed"/>
              <a:cs typeface="Fira Sans Condensed"/>
              <a:sym typeface="Fira Sans Condensed"/>
            </a:endParaRPr>
          </a:p>
        </p:txBody>
      </p:sp>
      <p:pic>
        <p:nvPicPr>
          <p:cNvPr id="288" name="Google Shape;288;p46">
            <a:hlinkClick r:id="rId3"/>
          </p:cNvPr>
          <p:cNvPicPr preferRelativeResize="0"/>
          <p:nvPr/>
        </p:nvPicPr>
        <p:blipFill>
          <a:blip r:embed="rId4">
            <a:alphaModFix/>
          </a:blip>
          <a:stretch>
            <a:fillRect/>
          </a:stretch>
        </p:blipFill>
        <p:spPr>
          <a:xfrm>
            <a:off x="4555850" y="1322525"/>
            <a:ext cx="4276456" cy="28372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Activity: Alt-text</a:t>
            </a:r>
            <a:endParaRPr b="1">
              <a:latin typeface="Fira Sans Condensed"/>
              <a:ea typeface="Fira Sans Condensed"/>
              <a:cs typeface="Fira Sans Condensed"/>
              <a:sym typeface="Fira Sans Condensed"/>
            </a:endParaRPr>
          </a:p>
        </p:txBody>
      </p:sp>
      <p:sp>
        <p:nvSpPr>
          <p:cNvPr id="294" name="Google Shape;294;p47"/>
          <p:cNvSpPr txBox="1">
            <a:spLocks noGrp="1"/>
          </p:cNvSpPr>
          <p:nvPr>
            <p:ph type="body" idx="1"/>
          </p:nvPr>
        </p:nvSpPr>
        <p:spPr>
          <a:xfrm>
            <a:off x="311700" y="2016475"/>
            <a:ext cx="8520600" cy="3044100"/>
          </a:xfrm>
          <a:prstGeom prst="rect">
            <a:avLst/>
          </a:prstGeom>
        </p:spPr>
        <p:txBody>
          <a:bodyPr spcFirstLastPara="1" wrap="square" lIns="91425" tIns="91425" rIns="91425" bIns="91425" anchor="t" anchorCtr="0">
            <a:normAutofit fontScale="92500"/>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most appropriate alt-text can depend on the intended purpose of an image or visualization:</a:t>
            </a:r>
            <a:endParaRPr sz="2200" dirty="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dirty="0">
                <a:latin typeface="Fira Sans Condensed"/>
                <a:ea typeface="Fira Sans Condensed"/>
                <a:cs typeface="Fira Sans Condensed"/>
                <a:sym typeface="Fira Sans Condensed"/>
              </a:rPr>
              <a:t>If the image is only for decoration: </a:t>
            </a:r>
            <a:r>
              <a:rPr lang="en" sz="2200" dirty="0">
                <a:latin typeface="Fira Sans Condensed"/>
                <a:ea typeface="Fira Sans Condensed"/>
                <a:cs typeface="Fira Sans Condensed"/>
                <a:sym typeface="Fira Sans Condensed"/>
              </a:rPr>
              <a:t>“Two scientists in discussion”</a:t>
            </a:r>
            <a:endParaRPr sz="2200" dirty="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dirty="0">
                <a:latin typeface="Fira Sans Condensed"/>
                <a:ea typeface="Fira Sans Condensed"/>
                <a:cs typeface="Fira Sans Condensed"/>
                <a:sym typeface="Fira Sans Condensed"/>
              </a:rPr>
              <a:t>If the focus is on specific individuals: </a:t>
            </a:r>
            <a:r>
              <a:rPr lang="en" sz="2200" dirty="0">
                <a:latin typeface="Fira Sans Condensed"/>
                <a:ea typeface="Fira Sans Condensed"/>
                <a:cs typeface="Fira Sans Condensed"/>
                <a:sym typeface="Fira Sans Condensed"/>
              </a:rPr>
              <a:t>“From left-to-right: Eugenia Duodu and Patrick Gunning”</a:t>
            </a:r>
            <a:endParaRPr sz="2200" dirty="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dirty="0">
                <a:latin typeface="Fira Sans Condensed"/>
                <a:ea typeface="Fira Sans Condensed"/>
                <a:cs typeface="Fira Sans Condensed"/>
                <a:sym typeface="Fira Sans Condensed"/>
              </a:rPr>
              <a:t>If the focus is on the actual events or contents of an image: </a:t>
            </a:r>
            <a:r>
              <a:rPr lang="en" sz="2200" dirty="0">
                <a:latin typeface="Fira Sans Condensed"/>
                <a:ea typeface="Fira Sans Condensed"/>
                <a:cs typeface="Fira Sans Condensed"/>
                <a:sym typeface="Fira Sans Condensed"/>
              </a:rPr>
              <a:t>“Professor Patrick Gunning and doctoral student Eugenia Duodo talking by a chemistry fume hood”</a:t>
            </a:r>
            <a:endParaRPr sz="2200" dirty="0">
              <a:latin typeface="Fira Sans Condensed"/>
              <a:ea typeface="Fira Sans Condensed"/>
              <a:cs typeface="Fira Sans Condensed"/>
              <a:sym typeface="Fira Sans Condensed"/>
            </a:endParaRPr>
          </a:p>
        </p:txBody>
      </p:sp>
      <p:sp>
        <p:nvSpPr>
          <p:cNvPr id="295" name="Google Shape;295;p47"/>
          <p:cNvSpPr txBox="1"/>
          <p:nvPr/>
        </p:nvSpPr>
        <p:spPr>
          <a:xfrm>
            <a:off x="6968190" y="4743300"/>
            <a:ext cx="23583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(University of Toronto, 2021)</a:t>
            </a:r>
            <a:endParaRPr sz="1200">
              <a:solidFill>
                <a:srgbClr val="595959"/>
              </a:solidFill>
              <a:latin typeface="Fira Sans Condensed"/>
              <a:ea typeface="Fira Sans Condensed"/>
              <a:cs typeface="Fira Sans Condensed"/>
              <a:sym typeface="Fira Sans Condensed"/>
            </a:endParaRPr>
          </a:p>
        </p:txBody>
      </p:sp>
      <p:pic>
        <p:nvPicPr>
          <p:cNvPr id="296" name="Google Shape;296;p47">
            <a:hlinkClick r:id="rId3"/>
          </p:cNvPr>
          <p:cNvPicPr preferRelativeResize="0"/>
          <p:nvPr/>
        </p:nvPicPr>
        <p:blipFill>
          <a:blip r:embed="rId4">
            <a:alphaModFix/>
          </a:blip>
          <a:stretch>
            <a:fillRect/>
          </a:stretch>
        </p:blipFill>
        <p:spPr>
          <a:xfrm>
            <a:off x="3746088" y="730045"/>
            <a:ext cx="1651824" cy="10959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Alt-text for graphs and plots of data</a:t>
            </a:r>
            <a:endParaRPr b="1">
              <a:latin typeface="Fira Sans Condensed"/>
              <a:ea typeface="Fira Sans Condensed"/>
              <a:cs typeface="Fira Sans Condensed"/>
              <a:sym typeface="Fira Sans Condensed"/>
            </a:endParaRPr>
          </a:p>
        </p:txBody>
      </p:sp>
      <p:sp>
        <p:nvSpPr>
          <p:cNvPr id="302" name="Google Shape;302;p48"/>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Accessibly describing data-centric images for alt-text and figure captions requires additional considerations compared to describing photos such as the previous example</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Lundgard &amp; Satyanarayan (2022) collected descriptions of sample data visualizations from graduate students and found that the descriptions could be grouped into four categories</a:t>
            </a:r>
            <a:endParaRPr sz="2200">
              <a:latin typeface="Fira Sans Condensed"/>
              <a:ea typeface="Fira Sans Condensed"/>
              <a:cs typeface="Fira Sans Condensed"/>
              <a:sym typeface="Fira Sans Condensed"/>
            </a:endParaRPr>
          </a:p>
        </p:txBody>
      </p:sp>
      <p:sp>
        <p:nvSpPr>
          <p:cNvPr id="303" name="Google Shape;303;p48"/>
          <p:cNvSpPr txBox="1"/>
          <p:nvPr/>
        </p:nvSpPr>
        <p:spPr>
          <a:xfrm>
            <a:off x="6605035" y="4755480"/>
            <a:ext cx="2709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Four types of descriptive content</a:t>
            </a:r>
            <a:endParaRPr b="1">
              <a:latin typeface="Fira Sans Condensed"/>
              <a:ea typeface="Fira Sans Condensed"/>
              <a:cs typeface="Fira Sans Condensed"/>
              <a:sym typeface="Fira Sans Condensed"/>
            </a:endParaRPr>
          </a:p>
        </p:txBody>
      </p:sp>
      <p:sp>
        <p:nvSpPr>
          <p:cNvPr id="309" name="Google Shape;309;p49"/>
          <p:cNvSpPr txBox="1"/>
          <p:nvPr/>
        </p:nvSpPr>
        <p:spPr>
          <a:xfrm>
            <a:off x="6616465" y="4755480"/>
            <a:ext cx="2709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graphicFrame>
        <p:nvGraphicFramePr>
          <p:cNvPr id="310" name="Google Shape;310;p49"/>
          <p:cNvGraphicFramePr/>
          <p:nvPr/>
        </p:nvGraphicFramePr>
        <p:xfrm>
          <a:off x="473575" y="1093950"/>
          <a:ext cx="8358725" cy="3753900"/>
        </p:xfrm>
        <a:graphic>
          <a:graphicData uri="http://schemas.openxmlformats.org/drawingml/2006/table">
            <a:tbl>
              <a:tblPr>
                <a:noFill/>
                <a:tableStyleId>{F2B0A0DC-E369-44B2-851C-B76BF1D5718A}</a:tableStyleId>
              </a:tblPr>
              <a:tblGrid>
                <a:gridCol w="924050">
                  <a:extLst>
                    <a:ext uri="{9D8B030D-6E8A-4147-A177-3AD203B41FA5}">
                      <a16:colId xmlns:a16="http://schemas.microsoft.com/office/drawing/2014/main" val="20000"/>
                    </a:ext>
                  </a:extLst>
                </a:gridCol>
                <a:gridCol w="7434675">
                  <a:extLst>
                    <a:ext uri="{9D8B030D-6E8A-4147-A177-3AD203B41FA5}">
                      <a16:colId xmlns:a16="http://schemas.microsoft.com/office/drawing/2014/main" val="20001"/>
                    </a:ext>
                  </a:extLst>
                </a:gridCol>
              </a:tblGrid>
              <a:tr h="491000">
                <a:tc>
                  <a:txBody>
                    <a:bodyPr/>
                    <a:lstStyle/>
                    <a:p>
                      <a:pPr marL="0" lvl="0" indent="0" algn="ctr" rtl="0">
                        <a:spcBef>
                          <a:spcPts val="0"/>
                        </a:spcBef>
                        <a:spcAft>
                          <a:spcPts val="0"/>
                        </a:spcAft>
                        <a:buNone/>
                      </a:pPr>
                      <a:r>
                        <a:rPr lang="en" sz="1800" b="1">
                          <a:latin typeface="Fira Sans Condensed"/>
                          <a:ea typeface="Fira Sans Condensed"/>
                          <a:cs typeface="Fira Sans Condensed"/>
                          <a:sym typeface="Fira Sans Condensed"/>
                        </a:rPr>
                        <a:t>Level</a:t>
                      </a:r>
                      <a:endParaRPr sz="1800" b="1">
                        <a:latin typeface="Fira Sans Condensed"/>
                        <a:ea typeface="Fira Sans Condensed"/>
                        <a:cs typeface="Fira Sans Condensed"/>
                        <a:sym typeface="Fira Sans Condensed"/>
                      </a:endParaRPr>
                    </a:p>
                  </a:txBody>
                  <a:tcPr marL="91425" marR="91425" marT="91425" marB="91425"/>
                </a:tc>
                <a:tc>
                  <a:txBody>
                    <a:bodyPr/>
                    <a:lstStyle/>
                    <a:p>
                      <a:pPr marL="0" lvl="0" indent="0" algn="ctr" rtl="0">
                        <a:spcBef>
                          <a:spcPts val="0"/>
                        </a:spcBef>
                        <a:spcAft>
                          <a:spcPts val="0"/>
                        </a:spcAft>
                        <a:buNone/>
                      </a:pPr>
                      <a:r>
                        <a:rPr lang="en" sz="1800" b="1">
                          <a:latin typeface="Fira Sans Condensed"/>
                          <a:ea typeface="Fira Sans Condensed"/>
                          <a:cs typeface="Fira Sans Condensed"/>
                          <a:sym typeface="Fira Sans Condensed"/>
                        </a:rPr>
                        <a:t>Semantic Content and Keywords</a:t>
                      </a:r>
                      <a:endParaRPr sz="1800" b="1">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0"/>
                  </a:ext>
                </a:extLst>
              </a:tr>
              <a:tr h="815725">
                <a:tc>
                  <a:txBody>
                    <a:bodyPr/>
                    <a:lstStyle/>
                    <a:p>
                      <a:pPr marL="0" lvl="0" indent="0" algn="ctr" rtl="0">
                        <a:spcBef>
                          <a:spcPts val="0"/>
                        </a:spcBef>
                        <a:spcAft>
                          <a:spcPts val="0"/>
                        </a:spcAft>
                        <a:buNone/>
                      </a:pPr>
                      <a:r>
                        <a:rPr lang="en" sz="1700">
                          <a:latin typeface="Fira Sans Condensed"/>
                          <a:ea typeface="Fira Sans Condensed"/>
                          <a:cs typeface="Fira Sans Condensed"/>
                          <a:sym typeface="Fira Sans Condensed"/>
                        </a:rPr>
                        <a:t>1</a:t>
                      </a:r>
                      <a:endParaRPr sz="1700">
                        <a:latin typeface="Fira Sans Condensed"/>
                        <a:ea typeface="Fira Sans Condensed"/>
                        <a:cs typeface="Fira Sans Condensed"/>
                        <a:sym typeface="Fira Sans Condensed"/>
                      </a:endParaRPr>
                    </a:p>
                  </a:txBody>
                  <a:tcPr marL="91425" marR="91425" marT="91425" marB="91425"/>
                </a:tc>
                <a:tc>
                  <a:txBody>
                    <a:bodyPr/>
                    <a:lstStyle/>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Focus on chart elements such as chart type, title, axis ranges, labels, colours</a:t>
                      </a:r>
                      <a:endParaRPr sz="1700">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1"/>
                  </a:ext>
                </a:extLst>
              </a:tr>
              <a:tr h="815725">
                <a:tc>
                  <a:txBody>
                    <a:bodyPr/>
                    <a:lstStyle/>
                    <a:p>
                      <a:pPr marL="0" lvl="0" indent="0" algn="ctr" rtl="0">
                        <a:spcBef>
                          <a:spcPts val="0"/>
                        </a:spcBef>
                        <a:spcAft>
                          <a:spcPts val="0"/>
                        </a:spcAft>
                        <a:buNone/>
                      </a:pPr>
                      <a:r>
                        <a:rPr lang="en" sz="1700">
                          <a:latin typeface="Fira Sans Condensed"/>
                          <a:ea typeface="Fira Sans Condensed"/>
                          <a:cs typeface="Fira Sans Condensed"/>
                          <a:sym typeface="Fira Sans Condensed"/>
                        </a:rPr>
                        <a:t>2</a:t>
                      </a:r>
                      <a:endParaRPr sz="1700">
                        <a:latin typeface="Fira Sans Condensed"/>
                        <a:ea typeface="Fira Sans Condensed"/>
                        <a:cs typeface="Fira Sans Condensed"/>
                        <a:sym typeface="Fira Sans Condensed"/>
                      </a:endParaRPr>
                    </a:p>
                  </a:txBody>
                  <a:tcPr marL="91425" marR="91425" marT="91425" marB="91425"/>
                </a:tc>
                <a:tc>
                  <a:txBody>
                    <a:bodyPr/>
                    <a:lstStyle/>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Descriptive statistics (eg. mean), outliers, max and min points, correlations, comparing points</a:t>
                      </a:r>
                      <a:endParaRPr sz="1700">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2"/>
                  </a:ext>
                </a:extLst>
              </a:tr>
              <a:tr h="815725">
                <a:tc>
                  <a:txBody>
                    <a:bodyPr/>
                    <a:lstStyle/>
                    <a:p>
                      <a:pPr marL="0" lvl="0" indent="0" algn="ctr" rtl="0">
                        <a:spcBef>
                          <a:spcPts val="0"/>
                        </a:spcBef>
                        <a:spcAft>
                          <a:spcPts val="0"/>
                        </a:spcAft>
                        <a:buNone/>
                      </a:pPr>
                      <a:r>
                        <a:rPr lang="en" sz="1700">
                          <a:latin typeface="Fira Sans Condensed"/>
                          <a:ea typeface="Fira Sans Condensed"/>
                          <a:cs typeface="Fira Sans Condensed"/>
                          <a:sym typeface="Fira Sans Condensed"/>
                        </a:rPr>
                        <a:t>3</a:t>
                      </a:r>
                      <a:endParaRPr sz="1700">
                        <a:latin typeface="Fira Sans Condensed"/>
                        <a:ea typeface="Fira Sans Condensed"/>
                        <a:cs typeface="Fira Sans Condensed"/>
                        <a:sym typeface="Fira Sans Condensed"/>
                      </a:endParaRPr>
                    </a:p>
                  </a:txBody>
                  <a:tcPr marL="91425" marR="91425" marT="91425" marB="91425"/>
                </a:tc>
                <a:tc>
                  <a:txBody>
                    <a:bodyPr/>
                    <a:lstStyle/>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Complex trends, pattern synthesis, clusters, exceptions, common concepts</a:t>
                      </a:r>
                      <a:endParaRPr sz="1700">
                        <a:latin typeface="Fira Sans Condensed"/>
                        <a:ea typeface="Fira Sans Condensed"/>
                        <a:cs typeface="Fira Sans Condensed"/>
                        <a:sym typeface="Fira Sans Condensed"/>
                      </a:endParaRPr>
                    </a:p>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Perceptual interpretations of the data</a:t>
                      </a:r>
                      <a:endParaRPr sz="1700">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3"/>
                  </a:ext>
                </a:extLst>
              </a:tr>
              <a:tr h="815725">
                <a:tc>
                  <a:txBody>
                    <a:bodyPr/>
                    <a:lstStyle/>
                    <a:p>
                      <a:pPr marL="0" lvl="0" indent="0" algn="ctr" rtl="0">
                        <a:spcBef>
                          <a:spcPts val="0"/>
                        </a:spcBef>
                        <a:spcAft>
                          <a:spcPts val="0"/>
                        </a:spcAft>
                        <a:buNone/>
                      </a:pPr>
                      <a:r>
                        <a:rPr lang="en" sz="1700">
                          <a:latin typeface="Fira Sans Condensed"/>
                          <a:ea typeface="Fira Sans Condensed"/>
                          <a:cs typeface="Fira Sans Condensed"/>
                          <a:sym typeface="Fira Sans Condensed"/>
                        </a:rPr>
                        <a:t>4</a:t>
                      </a:r>
                      <a:endParaRPr sz="1700">
                        <a:latin typeface="Fira Sans Condensed"/>
                        <a:ea typeface="Fira Sans Condensed"/>
                        <a:cs typeface="Fira Sans Condensed"/>
                        <a:sym typeface="Fira Sans Condensed"/>
                      </a:endParaRPr>
                    </a:p>
                  </a:txBody>
                  <a:tcPr marL="91425" marR="91425" marT="91425" marB="91425"/>
                </a:tc>
                <a:tc>
                  <a:txBody>
                    <a:bodyPr/>
                    <a:lstStyle/>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Context and domain insights, social and political context and explanations</a:t>
                      </a:r>
                      <a:endParaRPr sz="1700">
                        <a:latin typeface="Fira Sans Condensed"/>
                        <a:ea typeface="Fira Sans Condensed"/>
                        <a:cs typeface="Fira Sans Condensed"/>
                        <a:sym typeface="Fira Sans Condensed"/>
                      </a:endParaRPr>
                    </a:p>
                    <a:p>
                      <a:pPr marL="457200" lvl="0" indent="-336550" algn="l" rtl="0">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Subjective interpretations that go beyond the data</a:t>
                      </a:r>
                      <a:endParaRPr sz="1700">
                        <a:latin typeface="Fira Sans Condensed"/>
                        <a:ea typeface="Fira Sans Condensed"/>
                        <a:cs typeface="Fira Sans Condensed"/>
                        <a:sym typeface="Fira Sans Condensed"/>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Activity: Four types of descriptive content</a:t>
            </a:r>
            <a:endParaRPr b="1">
              <a:latin typeface="Fira Sans Condensed"/>
              <a:ea typeface="Fira Sans Condensed"/>
              <a:cs typeface="Fira Sans Condensed"/>
              <a:sym typeface="Fira Sans Condensed"/>
            </a:endParaRPr>
          </a:p>
        </p:txBody>
      </p:sp>
      <p:sp>
        <p:nvSpPr>
          <p:cNvPr id="316" name="Google Shape;316;p50"/>
          <p:cNvSpPr txBox="1">
            <a:spLocks noGrp="1"/>
          </p:cNvSpPr>
          <p:nvPr>
            <p:ph type="body" idx="1"/>
          </p:nvPr>
        </p:nvSpPr>
        <p:spPr>
          <a:xfrm>
            <a:off x="403550" y="1017725"/>
            <a:ext cx="8282700" cy="1160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200">
                <a:latin typeface="Fira Sans Condensed"/>
                <a:ea typeface="Fira Sans Condensed"/>
                <a:cs typeface="Fira Sans Condensed"/>
                <a:sym typeface="Fira Sans Condensed"/>
              </a:rPr>
              <a:t>Describe the data visualization on this slide according to each of the four types of descriptive content (click to visit website).</a:t>
            </a:r>
            <a:endParaRPr sz="2200">
              <a:latin typeface="Fira Sans Condensed"/>
              <a:ea typeface="Fira Sans Condensed"/>
              <a:cs typeface="Fira Sans Condensed"/>
              <a:sym typeface="Fira Sans Condensed"/>
            </a:endParaRPr>
          </a:p>
        </p:txBody>
      </p:sp>
      <p:pic>
        <p:nvPicPr>
          <p:cNvPr id="317" name="Google Shape;317;p50">
            <a:hlinkClick r:id="rId3"/>
          </p:cNvPr>
          <p:cNvPicPr preferRelativeResize="0"/>
          <p:nvPr/>
        </p:nvPicPr>
        <p:blipFill>
          <a:blip r:embed="rId4">
            <a:alphaModFix/>
          </a:blip>
          <a:stretch>
            <a:fillRect/>
          </a:stretch>
        </p:blipFill>
        <p:spPr>
          <a:xfrm>
            <a:off x="1864275" y="1997600"/>
            <a:ext cx="5415425" cy="2879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Alt-text for graphs and plots of data</a:t>
            </a:r>
            <a:endParaRPr b="1">
              <a:latin typeface="Fira Sans Condensed"/>
              <a:ea typeface="Fira Sans Condensed"/>
              <a:cs typeface="Fira Sans Condensed"/>
              <a:sym typeface="Fira Sans Condensed"/>
            </a:endParaRPr>
          </a:p>
        </p:txBody>
      </p:sp>
      <p:sp>
        <p:nvSpPr>
          <p:cNvPr id="323" name="Google Shape;323;p51"/>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four types of descriptive text are </a:t>
            </a:r>
            <a:r>
              <a:rPr lang="en" sz="2200" b="1">
                <a:latin typeface="Fira Sans Condensed"/>
                <a:ea typeface="Fira Sans Condensed"/>
                <a:cs typeface="Fira Sans Condensed"/>
                <a:sym typeface="Fira Sans Condensed"/>
              </a:rPr>
              <a:t>not </a:t>
            </a:r>
            <a:r>
              <a:rPr lang="en" sz="2200">
                <a:latin typeface="Fira Sans Condensed"/>
                <a:ea typeface="Fira Sans Condensed"/>
                <a:cs typeface="Fira Sans Condensed"/>
                <a:sym typeface="Fira Sans Condensed"/>
              </a:rPr>
              <a:t>equally helpful!</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Both blind and sighted participants in the original study found level 1 content on its own the least helpful</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Blind participants found level 4 content the least useful</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Blind participants preferred descriptions to contain facts about the data, giving them the agency to interpret it for themselves, rather than editorializing by the creator</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40% of blind participants thought that the most useful descriptions would combine content from multiple levels (2 and 3)</a:t>
            </a:r>
            <a:endParaRPr sz="2200">
              <a:latin typeface="Fira Sans Condensed"/>
              <a:ea typeface="Fira Sans Condensed"/>
              <a:cs typeface="Fira Sans Condensed"/>
              <a:sym typeface="Fira Sans Condensed"/>
            </a:endParaRPr>
          </a:p>
        </p:txBody>
      </p:sp>
      <p:sp>
        <p:nvSpPr>
          <p:cNvPr id="324" name="Google Shape;324;p51"/>
          <p:cNvSpPr txBox="1"/>
          <p:nvPr/>
        </p:nvSpPr>
        <p:spPr>
          <a:xfrm>
            <a:off x="6559315" y="4725525"/>
            <a:ext cx="2709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(Lundgard &amp; Satyanarayan, 2022)</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2"/>
          <p:cNvSpPr txBox="1">
            <a:spLocks noGrp="1"/>
          </p:cNvSpPr>
          <p:nvPr>
            <p:ph type="subTitle" idx="4294967295"/>
          </p:nvPr>
        </p:nvSpPr>
        <p:spPr>
          <a:xfrm>
            <a:off x="1621450" y="1806100"/>
            <a:ext cx="5904900" cy="15486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Can people actually access our data visualizations?</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‘The Daily Routines of Famous Creative People’ Visualization</a:t>
            </a:r>
            <a:endParaRPr b="1">
              <a:latin typeface="Fira Sans Condensed"/>
              <a:ea typeface="Fira Sans Condensed"/>
              <a:cs typeface="Fira Sans Condensed"/>
              <a:sym typeface="Fira Sans Condensed"/>
            </a:endParaRPr>
          </a:p>
        </p:txBody>
      </p:sp>
      <p:pic>
        <p:nvPicPr>
          <p:cNvPr id="80" name="Google Shape;80;p17">
            <a:hlinkClick r:id="rId3"/>
          </p:cNvPr>
          <p:cNvPicPr preferRelativeResize="0"/>
          <p:nvPr/>
        </p:nvPicPr>
        <p:blipFill>
          <a:blip r:embed="rId4">
            <a:alphaModFix/>
          </a:blip>
          <a:stretch>
            <a:fillRect/>
          </a:stretch>
        </p:blipFill>
        <p:spPr>
          <a:xfrm>
            <a:off x="1354787" y="1017725"/>
            <a:ext cx="6434427" cy="3552824"/>
          </a:xfrm>
          <a:prstGeom prst="rect">
            <a:avLst/>
          </a:prstGeom>
          <a:noFill/>
          <a:ln>
            <a:noFill/>
          </a:ln>
        </p:spPr>
      </p:pic>
      <p:sp>
        <p:nvSpPr>
          <p:cNvPr id="81" name="Google Shape;81;p17"/>
          <p:cNvSpPr txBox="1"/>
          <p:nvPr/>
        </p:nvSpPr>
        <p:spPr>
          <a:xfrm>
            <a:off x="363400" y="4561675"/>
            <a:ext cx="8520600" cy="657900"/>
          </a:xfrm>
          <a:prstGeom prst="rect">
            <a:avLst/>
          </a:prstGeom>
          <a:noFill/>
          <a:ln>
            <a:noFill/>
          </a:ln>
        </p:spPr>
        <p:txBody>
          <a:bodyPr spcFirstLastPara="1" wrap="square" lIns="91425" tIns="91425" rIns="91425" bIns="91425" anchor="t" anchorCtr="0">
            <a:normAutofit fontScale="92500" lnSpcReduction="20000"/>
          </a:bodyPr>
          <a:lstStyle/>
          <a:p>
            <a:pPr marL="0" lvl="0" indent="0" algn="ctr" rtl="0">
              <a:lnSpc>
                <a:spcPct val="115000"/>
              </a:lnSpc>
              <a:spcBef>
                <a:spcPts val="0"/>
              </a:spcBef>
              <a:spcAft>
                <a:spcPts val="1200"/>
              </a:spcAft>
              <a:buNone/>
            </a:pPr>
            <a:r>
              <a:rPr lang="en" sz="2300">
                <a:solidFill>
                  <a:srgbClr val="595959"/>
                </a:solidFill>
                <a:latin typeface="Fira Sans Condensed"/>
                <a:ea typeface="Fira Sans Condensed"/>
                <a:cs typeface="Fira Sans Condensed"/>
                <a:sym typeface="Fira Sans Condensed"/>
              </a:rPr>
              <a:t>(Click image to view interactive visualization)</a:t>
            </a:r>
            <a:endParaRPr sz="19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Cross-browser functionality</a:t>
            </a:r>
            <a:endParaRPr b="1">
              <a:latin typeface="Fira Sans Condensed"/>
              <a:ea typeface="Fira Sans Condensed"/>
              <a:cs typeface="Fira Sans Condensed"/>
              <a:sym typeface="Fira Sans Condensed"/>
            </a:endParaRPr>
          </a:p>
        </p:txBody>
      </p:sp>
      <p:sp>
        <p:nvSpPr>
          <p:cNvPr id="336" name="Google Shape;336;p53"/>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If our data visualization is going to be embedded in a web page or otherwise accessible online, it is important to check for cross-browser functionality</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Our data visualization should be functional and visible in:</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Chrome</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Firefox</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Internet Explorer 11, Microsoft Edge (Windows)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Safari (Mac/iOS)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This is especially important in some professional contexts, where browser use may be limited/regulated</a:t>
            </a:r>
            <a:endParaRPr sz="2200">
              <a:latin typeface="Fira Sans Condensed"/>
              <a:ea typeface="Fira Sans Condensed"/>
              <a:cs typeface="Fira Sans Condensed"/>
              <a:sym typeface="Fira Sans Condensed"/>
            </a:endParaRPr>
          </a:p>
        </p:txBody>
      </p:sp>
      <p:sp>
        <p:nvSpPr>
          <p:cNvPr id="337" name="Google Shape;337;p53"/>
          <p:cNvSpPr txBox="1"/>
          <p:nvPr/>
        </p:nvSpPr>
        <p:spPr>
          <a:xfrm>
            <a:off x="6726955" y="4744050"/>
            <a:ext cx="2709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(Canadian Digital Service, 2022)</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Cost and accessibility</a:t>
            </a:r>
            <a:endParaRPr b="1">
              <a:latin typeface="Fira Sans Condensed"/>
              <a:ea typeface="Fira Sans Condensed"/>
              <a:cs typeface="Fira Sans Condensed"/>
              <a:sym typeface="Fira Sans Condensed"/>
            </a:endParaRPr>
          </a:p>
        </p:txBody>
      </p:sp>
      <p:sp>
        <p:nvSpPr>
          <p:cNvPr id="343" name="Google Shape;343;p54"/>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If our data visualization is intended to reach the public or a particular subgroup of the public, the cost of accessing our visualization (and surrounding content) is an accessibility issue</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Eg. Most academic publications require a subscription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To maximize the accessibility of our data products, we can consider:</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solidFill>
                  <a:srgbClr val="0000FF"/>
                </a:solidFill>
                <a:latin typeface="Fira Sans Condensed"/>
                <a:ea typeface="Fira Sans Condensed"/>
                <a:cs typeface="Fira Sans Condensed"/>
                <a:sym typeface="Fira Sans Condensed"/>
              </a:rPr>
              <a:t>Open Access</a:t>
            </a:r>
            <a:r>
              <a:rPr lang="en" sz="2200">
                <a:latin typeface="Fira Sans Condensed"/>
                <a:ea typeface="Fira Sans Condensed"/>
                <a:cs typeface="Fira Sans Condensed"/>
                <a:sym typeface="Fira Sans Condensed"/>
              </a:rPr>
              <a:t> (Per </a:t>
            </a:r>
            <a:r>
              <a:rPr lang="en" sz="2200" u="sng">
                <a:solidFill>
                  <a:schemeClr val="hlink"/>
                </a:solidFill>
                <a:latin typeface="Fira Sans Condensed"/>
                <a:ea typeface="Fira Sans Condensed"/>
                <a:cs typeface="Fira Sans Condensed"/>
                <a:sym typeface="Fira Sans Condensed"/>
                <a:hlinkClick r:id="rId3"/>
              </a:rPr>
              <a:t>University of BC Libraries</a:t>
            </a:r>
            <a:r>
              <a:rPr lang="en" sz="2200">
                <a:latin typeface="Fira Sans Condensed"/>
                <a:ea typeface="Fira Sans Condensed"/>
                <a:cs typeface="Fira Sans Condensed"/>
                <a:sym typeface="Fira Sans Condensed"/>
              </a:rPr>
              <a:t>, “a range of practices through which research outputs are distributed online, free of cost or other access barriers”)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solidFill>
                  <a:srgbClr val="0000FF"/>
                </a:solidFill>
                <a:latin typeface="Fira Sans Condensed"/>
                <a:ea typeface="Fira Sans Condensed"/>
                <a:cs typeface="Fira Sans Condensed"/>
                <a:sym typeface="Fira Sans Condensed"/>
              </a:rPr>
              <a:t>Creative Commons licenses</a:t>
            </a:r>
            <a:r>
              <a:rPr lang="en" sz="2200">
                <a:latin typeface="Fira Sans Condensed"/>
                <a:ea typeface="Fira Sans Condensed"/>
                <a:cs typeface="Fira Sans Condensed"/>
                <a:sym typeface="Fira Sans Condensed"/>
              </a:rPr>
              <a:t> (standard and simple </a:t>
            </a:r>
            <a:r>
              <a:rPr lang="en" sz="2200" u="sng">
                <a:solidFill>
                  <a:schemeClr val="hlink"/>
                </a:solidFill>
                <a:latin typeface="Fira Sans Condensed"/>
                <a:ea typeface="Fira Sans Condensed"/>
                <a:cs typeface="Fira Sans Condensed"/>
                <a:sym typeface="Fira Sans Condensed"/>
                <a:hlinkClick r:id="rId4"/>
              </a:rPr>
              <a:t>licenses </a:t>
            </a:r>
            <a:r>
              <a:rPr lang="en" sz="2200">
                <a:latin typeface="Fira Sans Condensed"/>
                <a:ea typeface="Fira Sans Condensed"/>
                <a:cs typeface="Fira Sans Condensed"/>
                <a:sym typeface="Fira Sans Condensed"/>
              </a:rPr>
              <a:t>to facilitate sharing and reuse of work)</a:t>
            </a:r>
            <a:endParaRPr sz="2200">
              <a:latin typeface="Fira Sans Condensed"/>
              <a:ea typeface="Fira Sans Condensed"/>
              <a:cs typeface="Fira Sans Condensed"/>
              <a:sym typeface="Fira Sans Condensed"/>
            </a:endParaRPr>
          </a:p>
        </p:txBody>
      </p:sp>
      <p:sp>
        <p:nvSpPr>
          <p:cNvPr id="344" name="Google Shape;344;p54"/>
          <p:cNvSpPr txBox="1"/>
          <p:nvPr/>
        </p:nvSpPr>
        <p:spPr>
          <a:xfrm>
            <a:off x="6324400" y="4801200"/>
            <a:ext cx="31011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(University of British Columbia, 2021)</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5"/>
          <p:cNvSpPr txBox="1">
            <a:spLocks noGrp="1"/>
          </p:cNvSpPr>
          <p:nvPr>
            <p:ph type="body" idx="1"/>
          </p:nvPr>
        </p:nvSpPr>
        <p:spPr>
          <a:xfrm>
            <a:off x="357150" y="788250"/>
            <a:ext cx="8429700" cy="3567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When in doubt about the accessibility of our data visualizations…</a:t>
            </a:r>
            <a:endParaRPr sz="2200">
              <a:latin typeface="Fira Sans Condensed"/>
              <a:ea typeface="Fira Sans Condensed"/>
              <a:cs typeface="Fira Sans Condensed"/>
              <a:sym typeface="Fira Sans Condensed"/>
            </a:endParaRPr>
          </a:p>
          <a:p>
            <a:pPr marL="0" lvl="0" indent="0" algn="l" rtl="0">
              <a:spcBef>
                <a:spcPts val="1200"/>
              </a:spcBef>
              <a:spcAft>
                <a:spcPts val="0"/>
              </a:spcAft>
              <a:buNone/>
            </a:pPr>
            <a:endParaRPr sz="22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a:latin typeface="Fira Sans Condensed"/>
                <a:ea typeface="Fira Sans Condensed"/>
                <a:cs typeface="Fira Sans Condensed"/>
                <a:sym typeface="Fira Sans Condensed"/>
              </a:rPr>
              <a:t>…show somebody! </a:t>
            </a:r>
            <a:endParaRPr sz="2200">
              <a:latin typeface="Fira Sans Condensed"/>
              <a:ea typeface="Fira Sans Condensed"/>
              <a:cs typeface="Fira Sans Condensed"/>
              <a:sym typeface="Fira Sans Condensed"/>
            </a:endParaRPr>
          </a:p>
          <a:p>
            <a:pPr marL="0" lvl="0" indent="0" algn="l" rtl="0">
              <a:spcBef>
                <a:spcPts val="1200"/>
              </a:spcBef>
              <a:spcAft>
                <a:spcPts val="0"/>
              </a:spcAft>
              <a:buNone/>
            </a:pPr>
            <a:endParaRPr sz="22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b="1">
                <a:latin typeface="Fira Sans Condensed"/>
                <a:ea typeface="Fira Sans Condensed"/>
                <a:cs typeface="Fira Sans Condensed"/>
                <a:sym typeface="Fira Sans Condensed"/>
              </a:rPr>
              <a:t>User testing and gathering feedback</a:t>
            </a:r>
            <a:r>
              <a:rPr lang="en" sz="2200">
                <a:latin typeface="Fira Sans Condensed"/>
                <a:ea typeface="Fira Sans Condensed"/>
                <a:cs typeface="Fira Sans Condensed"/>
                <a:sym typeface="Fira Sans Condensed"/>
              </a:rPr>
              <a:t>, even informally, is the best way to understand whether our data visualizations are accessible and understandable to our intended audiences</a:t>
            </a:r>
            <a:endParaRPr sz="2200">
              <a:latin typeface="Fira Sans Condensed"/>
              <a:ea typeface="Fira Sans Condensed"/>
              <a:cs typeface="Fira Sans Condensed"/>
              <a:sym typeface="Fira Sans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For more resources…</a:t>
            </a:r>
            <a:endParaRPr b="1">
              <a:latin typeface="Fira Sans Condensed"/>
              <a:ea typeface="Fira Sans Condensed"/>
              <a:cs typeface="Fira Sans Condensed"/>
              <a:sym typeface="Fira Sans Condensed"/>
            </a:endParaRPr>
          </a:p>
        </p:txBody>
      </p:sp>
      <p:sp>
        <p:nvSpPr>
          <p:cNvPr id="355" name="Google Shape;355;p56"/>
          <p:cNvSpPr txBox="1">
            <a:spLocks noGrp="1"/>
          </p:cNvSpPr>
          <p:nvPr>
            <p:ph type="body" idx="1"/>
          </p:nvPr>
        </p:nvSpPr>
        <p:spPr>
          <a:xfrm>
            <a:off x="311700" y="1076275"/>
            <a:ext cx="8520600" cy="3990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Government of Canada’s </a:t>
            </a:r>
            <a:r>
              <a:rPr lang="en" sz="2200" u="sng" dirty="0">
                <a:solidFill>
                  <a:schemeClr val="hlink"/>
                </a:solidFill>
                <a:latin typeface="Fira Sans Condensed"/>
                <a:ea typeface="Fira Sans Condensed"/>
                <a:cs typeface="Fira Sans Condensed"/>
                <a:sym typeface="Fira Sans Condensed"/>
                <a:hlinkClick r:id="rId3"/>
              </a:rPr>
              <a:t>Digital Accessibility Toolkit</a:t>
            </a:r>
            <a:r>
              <a:rPr lang="en" sz="2200" dirty="0">
                <a:latin typeface="Fira Sans Condensed"/>
                <a:ea typeface="Fira Sans Condensed"/>
                <a:cs typeface="Fira Sans Condensed"/>
                <a:sym typeface="Fira Sans Condensed"/>
              </a:rPr>
              <a:t> contains guides and graphics in plain language to facilitate designing with accessibility in mind</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The </a:t>
            </a:r>
            <a:r>
              <a:rPr lang="en" sz="2200" u="sng" dirty="0">
                <a:solidFill>
                  <a:schemeClr val="hlink"/>
                </a:solidFill>
                <a:latin typeface="Fira Sans Condensed"/>
                <a:ea typeface="Fira Sans Condensed"/>
                <a:cs typeface="Fira Sans Condensed"/>
                <a:sym typeface="Fira Sans Condensed"/>
                <a:hlinkClick r:id="rId4"/>
              </a:rPr>
              <a:t>AccessAbility handbook</a:t>
            </a:r>
            <a:r>
              <a:rPr lang="en" sz="2200" dirty="0">
                <a:latin typeface="Fira Sans Condensed"/>
                <a:ea typeface="Fira Sans Condensed"/>
                <a:cs typeface="Fira Sans Condensed"/>
                <a:sym typeface="Fira Sans Condensed"/>
              </a:rPr>
              <a:t> is a detailed guide to accessible practices in graphic design, with useful insights for data visualization</a:t>
            </a:r>
            <a:endParaRPr sz="2200" dirty="0">
              <a:latin typeface="Fira Sans Condensed"/>
              <a:ea typeface="Fira Sans Condensed"/>
              <a:cs typeface="Fira Sans Condensed"/>
              <a:sym typeface="Fira Sans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Next...</a:t>
            </a:r>
            <a:endParaRPr b="1">
              <a:latin typeface="Fira Sans Condensed"/>
              <a:ea typeface="Fira Sans Condensed"/>
              <a:cs typeface="Fira Sans Condensed"/>
              <a:sym typeface="Fira Sans Condensed"/>
            </a:endParaRPr>
          </a:p>
        </p:txBody>
      </p:sp>
      <p:sp>
        <p:nvSpPr>
          <p:cNvPr id="361" name="Google Shape;361;p57"/>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Data Visualization as Advocacy</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Examples of data visualization used for advocacy, and best practices </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Form, representation, and giving credit as means of incorporating advocacy into our own data visualization practices </a:t>
            </a: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Moving beyond matplotlib – other data viz libraries in Python</a:t>
            </a:r>
            <a:endParaRPr sz="1800" dirty="0">
              <a:latin typeface="Fira Sans Condensed"/>
              <a:ea typeface="Fira Sans Condensed"/>
              <a:cs typeface="Fira Sans Condensed"/>
              <a:sym typeface="Fira Sans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‘The Daily Routines of Famous Creative People’ Visualization</a:t>
            </a:r>
            <a:endParaRPr b="1">
              <a:latin typeface="Fira Sans Condensed"/>
              <a:ea typeface="Fira Sans Condensed"/>
              <a:cs typeface="Fira Sans Condensed"/>
              <a:sym typeface="Fira Sans Condensed"/>
            </a:endParaRPr>
          </a:p>
        </p:txBody>
      </p:sp>
      <p:pic>
        <p:nvPicPr>
          <p:cNvPr id="87" name="Google Shape;87;p18">
            <a:hlinkClick r:id="rId3"/>
          </p:cNvPr>
          <p:cNvPicPr preferRelativeResize="0"/>
          <p:nvPr/>
        </p:nvPicPr>
        <p:blipFill>
          <a:blip r:embed="rId4">
            <a:alphaModFix/>
          </a:blip>
          <a:stretch>
            <a:fillRect/>
          </a:stretch>
        </p:blipFill>
        <p:spPr>
          <a:xfrm>
            <a:off x="4844750" y="1504450"/>
            <a:ext cx="4138650" cy="2285199"/>
          </a:xfrm>
          <a:prstGeom prst="rect">
            <a:avLst/>
          </a:prstGeom>
          <a:noFill/>
          <a:ln>
            <a:noFill/>
          </a:ln>
        </p:spPr>
      </p:pic>
      <p:sp>
        <p:nvSpPr>
          <p:cNvPr id="88" name="Google Shape;88;p18"/>
          <p:cNvSpPr txBox="1">
            <a:spLocks noGrp="1"/>
          </p:cNvSpPr>
          <p:nvPr>
            <p:ph type="body" idx="1"/>
          </p:nvPr>
        </p:nvSpPr>
        <p:spPr>
          <a:xfrm>
            <a:off x="311700" y="1152475"/>
            <a:ext cx="4260300" cy="3900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‘Daily Routines’ plot is often used as an example of ‘good’ data visualization</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It includes its data source (substantive qualities), uses an appropriate plot type for comparison (perceptual qualities), and limits its colour scheme (aesthetic qualities)</a:t>
            </a:r>
            <a:endParaRPr sz="2200">
              <a:latin typeface="Fira Sans Condensed"/>
              <a:ea typeface="Fira Sans Condensed"/>
              <a:cs typeface="Fira Sans Condensed"/>
              <a:sym typeface="Fira Sans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Questioning assumptions</a:t>
            </a:r>
            <a:endParaRPr b="1">
              <a:latin typeface="Fira Sans Condensed"/>
              <a:ea typeface="Fira Sans Condensed"/>
              <a:cs typeface="Fira Sans Condensed"/>
              <a:sym typeface="Fira Sans Condensed"/>
            </a:endParaRPr>
          </a:p>
        </p:txBody>
      </p:sp>
      <p:pic>
        <p:nvPicPr>
          <p:cNvPr id="94" name="Google Shape;94;p19">
            <a:hlinkClick r:id="rId3"/>
          </p:cNvPr>
          <p:cNvPicPr preferRelativeResize="0"/>
          <p:nvPr/>
        </p:nvPicPr>
        <p:blipFill>
          <a:blip r:embed="rId4">
            <a:alphaModFix/>
          </a:blip>
          <a:stretch>
            <a:fillRect/>
          </a:stretch>
        </p:blipFill>
        <p:spPr>
          <a:xfrm>
            <a:off x="4844750" y="1504450"/>
            <a:ext cx="4138650" cy="2285199"/>
          </a:xfrm>
          <a:prstGeom prst="rect">
            <a:avLst/>
          </a:prstGeom>
          <a:noFill/>
          <a:ln>
            <a:noFill/>
          </a:ln>
        </p:spPr>
      </p:pic>
      <p:sp>
        <p:nvSpPr>
          <p:cNvPr id="95" name="Google Shape;95;p19"/>
          <p:cNvSpPr txBox="1">
            <a:spLocks noGrp="1"/>
          </p:cNvSpPr>
          <p:nvPr>
            <p:ph type="body" idx="1"/>
          </p:nvPr>
        </p:nvSpPr>
        <p:spPr>
          <a:xfrm>
            <a:off x="311700" y="1152475"/>
            <a:ext cx="4260300" cy="3900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Sarah L. Fossheim, a developer and designer, </a:t>
            </a:r>
            <a:r>
              <a:rPr lang="en" sz="2200" u="sng">
                <a:solidFill>
                  <a:schemeClr val="hlink"/>
                </a:solidFill>
                <a:latin typeface="Fira Sans Condensed"/>
                <a:ea typeface="Fira Sans Condensed"/>
                <a:cs typeface="Fira Sans Condensed"/>
                <a:sym typeface="Fira Sans Condensed"/>
                <a:hlinkClick r:id="rId5"/>
              </a:rPr>
              <a:t>was curious</a:t>
            </a:r>
            <a:r>
              <a:rPr lang="en" sz="2200">
                <a:latin typeface="Fira Sans Condensed"/>
                <a:ea typeface="Fira Sans Condensed"/>
                <a:cs typeface="Fira Sans Condensed"/>
                <a:sym typeface="Fira Sans Condensed"/>
              </a:rPr>
              <a:t> about how the visualization would be perceived by people with </a:t>
            </a:r>
            <a:r>
              <a:rPr lang="en" sz="2200">
                <a:solidFill>
                  <a:srgbClr val="0000FF"/>
                </a:solidFill>
                <a:latin typeface="Fira Sans Condensed"/>
                <a:ea typeface="Fira Sans Condensed"/>
                <a:cs typeface="Fira Sans Condensed"/>
                <a:sym typeface="Fira Sans Condensed"/>
              </a:rPr>
              <a:t>deuteranopia </a:t>
            </a:r>
            <a:r>
              <a:rPr lang="en" sz="2200">
                <a:latin typeface="Fira Sans Condensed"/>
                <a:ea typeface="Fira Sans Condensed"/>
                <a:cs typeface="Fira Sans Condensed"/>
                <a:sym typeface="Fira Sans Condensed"/>
              </a:rPr>
              <a:t>(a type of red-green colourblindness) and </a:t>
            </a:r>
            <a:r>
              <a:rPr lang="en" sz="2200">
                <a:solidFill>
                  <a:srgbClr val="0000FF"/>
                </a:solidFill>
                <a:latin typeface="Fira Sans Condensed"/>
                <a:ea typeface="Fira Sans Condensed"/>
                <a:cs typeface="Fira Sans Condensed"/>
                <a:sym typeface="Fira Sans Condensed"/>
              </a:rPr>
              <a:t>achromatopsia </a:t>
            </a:r>
            <a:r>
              <a:rPr lang="en" sz="2200">
                <a:latin typeface="Fira Sans Condensed"/>
                <a:ea typeface="Fira Sans Condensed"/>
                <a:cs typeface="Fira Sans Condensed"/>
                <a:sym typeface="Fira Sans Condensed"/>
              </a:rPr>
              <a:t>(partial or total lack of colour vision)</a:t>
            </a:r>
            <a:endParaRPr sz="2200">
              <a:latin typeface="Fira Sans Condensed"/>
              <a:ea typeface="Fira Sans Condensed"/>
              <a:cs typeface="Fira Sans Condensed"/>
              <a:sym typeface="Fira Sans Condensed"/>
            </a:endParaRPr>
          </a:p>
        </p:txBody>
      </p:sp>
      <p:sp>
        <p:nvSpPr>
          <p:cNvPr id="96" name="Google Shape;96;p19"/>
          <p:cNvSpPr txBox="1"/>
          <p:nvPr/>
        </p:nvSpPr>
        <p:spPr>
          <a:xfrm>
            <a:off x="7767200" y="4751175"/>
            <a:ext cx="1455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(Fossheim,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 different picture</a:t>
            </a:r>
            <a:endParaRPr b="1">
              <a:latin typeface="Fira Sans Condensed"/>
              <a:ea typeface="Fira Sans Condensed"/>
              <a:cs typeface="Fira Sans Condensed"/>
              <a:sym typeface="Fira Sans Condensed"/>
            </a:endParaRPr>
          </a:p>
        </p:txBody>
      </p:sp>
      <p:pic>
        <p:nvPicPr>
          <p:cNvPr id="102" name="Google Shape;102;p20">
            <a:hlinkClick r:id="rId3"/>
          </p:cNvPr>
          <p:cNvPicPr preferRelativeResize="0"/>
          <p:nvPr/>
        </p:nvPicPr>
        <p:blipFill>
          <a:blip r:embed="rId4">
            <a:alphaModFix/>
          </a:blip>
          <a:stretch>
            <a:fillRect/>
          </a:stretch>
        </p:blipFill>
        <p:spPr>
          <a:xfrm>
            <a:off x="1147300" y="1017725"/>
            <a:ext cx="6849377" cy="3820974"/>
          </a:xfrm>
          <a:prstGeom prst="rect">
            <a:avLst/>
          </a:prstGeom>
          <a:noFill/>
          <a:ln>
            <a:noFill/>
          </a:ln>
        </p:spPr>
      </p:pic>
      <p:sp>
        <p:nvSpPr>
          <p:cNvPr id="103" name="Google Shape;103;p20"/>
          <p:cNvSpPr txBox="1"/>
          <p:nvPr/>
        </p:nvSpPr>
        <p:spPr>
          <a:xfrm>
            <a:off x="7778630" y="4739745"/>
            <a:ext cx="1455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(Fossheim,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 different picture</a:t>
            </a:r>
            <a:endParaRPr b="1">
              <a:latin typeface="Fira Sans Condensed"/>
              <a:ea typeface="Fira Sans Condensed"/>
              <a:cs typeface="Fira Sans Condensed"/>
              <a:sym typeface="Fira Sans Condensed"/>
            </a:endParaRPr>
          </a:p>
        </p:txBody>
      </p:sp>
      <p:pic>
        <p:nvPicPr>
          <p:cNvPr id="109" name="Google Shape;109;p21">
            <a:hlinkClick r:id="rId3"/>
          </p:cNvPr>
          <p:cNvPicPr preferRelativeResize="0"/>
          <p:nvPr/>
        </p:nvPicPr>
        <p:blipFill>
          <a:blip r:embed="rId4">
            <a:alphaModFix/>
          </a:blip>
          <a:stretch>
            <a:fillRect/>
          </a:stretch>
        </p:blipFill>
        <p:spPr>
          <a:xfrm>
            <a:off x="4933129" y="1438275"/>
            <a:ext cx="4063672" cy="2266950"/>
          </a:xfrm>
          <a:prstGeom prst="rect">
            <a:avLst/>
          </a:prstGeom>
          <a:noFill/>
          <a:ln>
            <a:noFill/>
          </a:ln>
        </p:spPr>
      </p:pic>
      <p:sp>
        <p:nvSpPr>
          <p:cNvPr id="110" name="Google Shape;110;p21"/>
          <p:cNvSpPr txBox="1">
            <a:spLocks noGrp="1"/>
          </p:cNvSpPr>
          <p:nvPr>
            <p:ph type="body" idx="1"/>
          </p:nvPr>
        </p:nvSpPr>
        <p:spPr>
          <a:xfrm>
            <a:off x="311700" y="1079225"/>
            <a:ext cx="4260300" cy="39732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Some of the colours end up looking similar or the same, and the lack of specific labels on the plot makes it impossible for individuals with either form of colourblindness to make sense of the data the creator was trying to present</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This data visualization is </a:t>
            </a:r>
            <a:r>
              <a:rPr lang="en" sz="2200" b="1">
                <a:latin typeface="Fira Sans Condensed"/>
                <a:ea typeface="Fira Sans Condensed"/>
                <a:cs typeface="Fira Sans Condensed"/>
                <a:sym typeface="Fira Sans Condensed"/>
              </a:rPr>
              <a:t>not accessible</a:t>
            </a:r>
            <a:r>
              <a:rPr lang="en" sz="2200">
                <a:latin typeface="Fira Sans Condensed"/>
                <a:ea typeface="Fira Sans Condensed"/>
                <a:cs typeface="Fira Sans Condensed"/>
                <a:sym typeface="Fira Sans Condensed"/>
              </a:rPr>
              <a:t> to certain people</a:t>
            </a:r>
            <a:endParaRPr sz="2200">
              <a:latin typeface="Fira Sans Condensed"/>
              <a:ea typeface="Fira Sans Condensed"/>
              <a:cs typeface="Fira Sans Condensed"/>
              <a:sym typeface="Fira Sans Condensed"/>
            </a:endParaRPr>
          </a:p>
        </p:txBody>
      </p:sp>
      <p:sp>
        <p:nvSpPr>
          <p:cNvPr id="111" name="Google Shape;111;p21"/>
          <p:cNvSpPr txBox="1"/>
          <p:nvPr/>
        </p:nvSpPr>
        <p:spPr>
          <a:xfrm>
            <a:off x="7767200" y="4751175"/>
            <a:ext cx="1455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(Fossheim,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body" idx="1"/>
          </p:nvPr>
        </p:nvSpPr>
        <p:spPr>
          <a:xfrm>
            <a:off x="357150" y="1121700"/>
            <a:ext cx="8429700" cy="29001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In the case of the ‘Daily Routines of Famous Creative People’ visualization, a lack of accessibility is an inconvenience, but one with a relatively limited scope</a:t>
            </a:r>
            <a:endParaRPr sz="2200">
              <a:latin typeface="Fira Sans Condensed"/>
              <a:ea typeface="Fira Sans Condensed"/>
              <a:cs typeface="Fira Sans Condensed"/>
              <a:sym typeface="Fira Sans Condensed"/>
            </a:endParaRPr>
          </a:p>
          <a:p>
            <a:pPr marL="0" lvl="0" indent="0" algn="l" rtl="0">
              <a:spcBef>
                <a:spcPts val="1200"/>
              </a:spcBef>
              <a:spcAft>
                <a:spcPts val="0"/>
              </a:spcAft>
              <a:buNone/>
            </a:pPr>
            <a:endParaRPr sz="2200">
              <a:latin typeface="Fira Sans Condensed"/>
              <a:ea typeface="Fira Sans Condensed"/>
              <a:cs typeface="Fira Sans Condensed"/>
              <a:sym typeface="Fira Sans Condensed"/>
            </a:endParaRPr>
          </a:p>
          <a:p>
            <a:pPr marL="457200" lvl="0" indent="-368300" algn="l" rtl="0">
              <a:spcBef>
                <a:spcPts val="1200"/>
              </a:spcBef>
              <a:spcAft>
                <a:spcPts val="0"/>
              </a:spcAft>
              <a:buSzPts val="2200"/>
              <a:buFont typeface="Fira Sans Condensed"/>
              <a:buChar char="●"/>
            </a:pPr>
            <a:r>
              <a:rPr lang="en" sz="2200" b="1">
                <a:latin typeface="Fira Sans Condensed"/>
                <a:ea typeface="Fira Sans Condensed"/>
                <a:cs typeface="Fira Sans Condensed"/>
                <a:sym typeface="Fira Sans Condensed"/>
              </a:rPr>
              <a:t>But </a:t>
            </a:r>
            <a:r>
              <a:rPr lang="en" sz="2200">
                <a:latin typeface="Fira Sans Condensed"/>
                <a:ea typeface="Fira Sans Condensed"/>
                <a:cs typeface="Fira Sans Condensed"/>
                <a:sym typeface="Fira Sans Condensed"/>
              </a:rPr>
              <a:t>what about when the ability to make sense of the data being shared visually has an impact on people’s daily lives and wellbeing?</a:t>
            </a:r>
            <a:endParaRPr sz="2200">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1586</TotalTime>
  <Words>3641</Words>
  <Application>Microsoft Office PowerPoint</Application>
  <PresentationFormat>On-screen Show (16:9)</PresentationFormat>
  <Paragraphs>330</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Helvetica Neue</vt:lpstr>
      <vt:lpstr>Courier New</vt:lpstr>
      <vt:lpstr>Verdana</vt:lpstr>
      <vt:lpstr>Fira Sans Condensed</vt:lpstr>
      <vt:lpstr>Simple Light</vt:lpstr>
      <vt:lpstr>Data Visualization</vt:lpstr>
      <vt:lpstr>Today, we will...</vt:lpstr>
      <vt:lpstr>PowerPoint Presentation</vt:lpstr>
      <vt:lpstr>‘The Daily Routines of Famous Creative People’ Visualization</vt:lpstr>
      <vt:lpstr>‘The Daily Routines of Famous Creative People’ Visualization</vt:lpstr>
      <vt:lpstr>Questioning assumptions</vt:lpstr>
      <vt:lpstr>A different picture</vt:lpstr>
      <vt:lpstr>A different picture</vt:lpstr>
      <vt:lpstr>PowerPoint Presentation</vt:lpstr>
      <vt:lpstr>‘Flattening the Curve’</vt:lpstr>
      <vt:lpstr>‘Flattening the Curve’</vt:lpstr>
      <vt:lpstr>Pandemic information and people with visual impairments</vt:lpstr>
      <vt:lpstr>PowerPoint Presentation</vt:lpstr>
      <vt:lpstr>Government of Canada Principles for Accessible Design</vt:lpstr>
      <vt:lpstr>So how do we incorporate these accessibility goals into our data visualization practices?</vt:lpstr>
      <vt:lpstr>PowerPoint Presentation</vt:lpstr>
      <vt:lpstr>Using colour</vt:lpstr>
      <vt:lpstr>Resource: Colour Blindness Simulator</vt:lpstr>
      <vt:lpstr>Brightness and Contrast</vt:lpstr>
      <vt:lpstr>Resource: Check Contrast</vt:lpstr>
      <vt:lpstr>Check Contrast</vt:lpstr>
      <vt:lpstr>Resource: Viridis package</vt:lpstr>
      <vt:lpstr>Viridis package - Example</vt:lpstr>
      <vt:lpstr>Viridis package - As perceived with colourblindness</vt:lpstr>
      <vt:lpstr>Moving beyond colour</vt:lpstr>
      <vt:lpstr>PowerPoint Presentation</vt:lpstr>
      <vt:lpstr>Labels and legends</vt:lpstr>
      <vt:lpstr>Fonts and typefaces</vt:lpstr>
      <vt:lpstr>Typeface</vt:lpstr>
      <vt:lpstr>Font size and spacing</vt:lpstr>
      <vt:lpstr>PowerPoint Presentation</vt:lpstr>
      <vt:lpstr>Alt-text</vt:lpstr>
      <vt:lpstr>Activity: Alt-text</vt:lpstr>
      <vt:lpstr>Activity: Alt-text</vt:lpstr>
      <vt:lpstr>Alt-text for graphs and plots of data</vt:lpstr>
      <vt:lpstr>Four types of descriptive content</vt:lpstr>
      <vt:lpstr>Activity: Four types of descriptive content</vt:lpstr>
      <vt:lpstr>Alt-text for graphs and plots of data</vt:lpstr>
      <vt:lpstr>PowerPoint Presentation</vt:lpstr>
      <vt:lpstr>Cross-browser functionality</vt:lpstr>
      <vt:lpstr>Cost and accessibility</vt:lpstr>
      <vt:lpstr>PowerPoint Presentation</vt:lpstr>
      <vt:lpstr>For more resources…</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cp:lastModifiedBy>Ciara Zogheib</cp:lastModifiedBy>
  <cp:revision>6</cp:revision>
  <dcterms:modified xsi:type="dcterms:W3CDTF">2023-11-16T17:48:33Z</dcterms:modified>
</cp:coreProperties>
</file>